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62" r:id="rId2"/>
    <p:sldId id="264" r:id="rId3"/>
    <p:sldId id="277" r:id="rId4"/>
    <p:sldId id="295" r:id="rId5"/>
    <p:sldId id="280" r:id="rId6"/>
    <p:sldId id="297" r:id="rId7"/>
    <p:sldId id="296" r:id="rId8"/>
    <p:sldId id="282" r:id="rId9"/>
    <p:sldId id="285" r:id="rId10"/>
    <p:sldId id="284" r:id="rId11"/>
    <p:sldId id="283" r:id="rId12"/>
    <p:sldId id="287" r:id="rId13"/>
    <p:sldId id="274" r:id="rId14"/>
    <p:sldId id="270" r:id="rId15"/>
    <p:sldId id="293" r:id="rId16"/>
    <p:sldId id="294" r:id="rId17"/>
    <p:sldId id="272" r:id="rId18"/>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48806B"/>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259" autoAdjust="0"/>
    <p:restoredTop sz="79402" autoAdjust="0"/>
  </p:normalViewPr>
  <p:slideViewPr>
    <p:cSldViewPr>
      <p:cViewPr>
        <p:scale>
          <a:sx n="86" d="100"/>
          <a:sy n="86" d="100"/>
        </p:scale>
        <p:origin x="-1646" y="5"/>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0" d="100"/>
          <a:sy n="70" d="100"/>
        </p:scale>
        <p:origin x="-3246"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E31E448E-EDC4-4B26-947B-46EE11320157}" type="datetimeFigureOut">
              <a:rPr lang="en-US"/>
              <a:pPr>
                <a:defRPr/>
              </a:pPr>
              <a:t>01/11/2016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6"/>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1"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cs typeface="+mn-cs"/>
              </a:defRPr>
            </a:lvl1pPr>
          </a:lstStyle>
          <a:p>
            <a:pPr>
              <a:defRPr/>
            </a:pPr>
            <a:fld id="{CCB83696-3FF6-496F-A952-F4D61BC10E9E}" type="slidenum">
              <a:rPr lang="en-US"/>
              <a:pPr>
                <a:defRPr/>
              </a:pPr>
              <a:t>‹#›</a:t>
            </a:fld>
            <a:endParaRPr lang="en-US"/>
          </a:p>
        </p:txBody>
      </p:sp>
    </p:spTree>
    <p:extLst>
      <p:ext uri="{BB962C8B-B14F-4D97-AF65-F5344CB8AC3E}">
        <p14:creationId xmlns:p14="http://schemas.microsoft.com/office/powerpoint/2010/main" val="22161555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9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05F7A9F-98D7-4072-ACB6-0CA8577D748F}" type="slidenum">
              <a:rPr lang="en-US" smtClean="0"/>
              <a:pPr fontAlgn="base">
                <a:spcBef>
                  <a:spcPct val="0"/>
                </a:spcBef>
                <a:spcAft>
                  <a:spcPct val="0"/>
                </a:spcAft>
                <a:defRPr/>
              </a:pPr>
              <a:t>1</a:t>
            </a:fld>
            <a:endParaRPr lang="en-US" smtClean="0"/>
          </a:p>
        </p:txBody>
      </p:sp>
    </p:spTree>
    <p:extLst>
      <p:ext uri="{BB962C8B-B14F-4D97-AF65-F5344CB8AC3E}">
        <p14:creationId xmlns:p14="http://schemas.microsoft.com/office/powerpoint/2010/main" val="35371346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800" smtClean="0"/>
              <a:t>At what price is your competition selling their ice cream?  How much does it cost you to produce ice cream and what profit do you want?</a:t>
            </a:r>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0AEBF98-0698-4B06-9A83-CD1D08F1CCBC}" type="slidenum">
              <a:rPr lang="en-US" smtClean="0"/>
              <a:pPr fontAlgn="base">
                <a:spcBef>
                  <a:spcPct val="0"/>
                </a:spcBef>
                <a:spcAft>
                  <a:spcPct val="0"/>
                </a:spcAft>
                <a:defRPr/>
              </a:pPr>
              <a:t>10</a:t>
            </a:fld>
            <a:endParaRPr lang="en-US" smtClean="0"/>
          </a:p>
        </p:txBody>
      </p:sp>
    </p:spTree>
    <p:extLst>
      <p:ext uri="{BB962C8B-B14F-4D97-AF65-F5344CB8AC3E}">
        <p14:creationId xmlns:p14="http://schemas.microsoft.com/office/powerpoint/2010/main" val="30124425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800" smtClean="0"/>
              <a:t>Currently with Uncle Jolly’s you have a location – but is it the best one?  Think of what businesses are located in Culpeper and which survive – then think of where they are located.  Is it easy to see that there is a store there?  Sign displayed appropriately?  Is it in a populated area or are there other big name stores that can draw customers in?  Is it easy to get to?  These are the kinds of questions that need to be asked when determining your location.</a:t>
            </a:r>
          </a:p>
        </p:txBody>
      </p:sp>
      <p:sp>
        <p:nvSpPr>
          <p:cNvPr id="44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A58564C-D4D1-438A-9A72-9B3E310BC2D3}" type="slidenum">
              <a:rPr lang="en-US" smtClean="0"/>
              <a:pPr fontAlgn="base">
                <a:spcBef>
                  <a:spcPct val="0"/>
                </a:spcBef>
                <a:spcAft>
                  <a:spcPct val="0"/>
                </a:spcAft>
                <a:defRPr/>
              </a:pPr>
              <a:t>11</a:t>
            </a:fld>
            <a:endParaRPr lang="en-US" smtClean="0"/>
          </a:p>
        </p:txBody>
      </p:sp>
    </p:spTree>
    <p:extLst>
      <p:ext uri="{BB962C8B-B14F-4D97-AF65-F5344CB8AC3E}">
        <p14:creationId xmlns:p14="http://schemas.microsoft.com/office/powerpoint/2010/main" val="36013323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800" smtClean="0"/>
              <a:t>Who are you going to hire and to do what?  How are you going to find the proper talent?</a:t>
            </a:r>
          </a:p>
        </p:txBody>
      </p:sp>
      <p:sp>
        <p:nvSpPr>
          <p:cNvPr id="450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CC8569F-6F34-498C-A36F-A8FD037E88A9}" type="slidenum">
              <a:rPr lang="en-US" smtClean="0"/>
              <a:pPr fontAlgn="base">
                <a:spcBef>
                  <a:spcPct val="0"/>
                </a:spcBef>
                <a:spcAft>
                  <a:spcPct val="0"/>
                </a:spcAft>
                <a:defRPr/>
              </a:pPr>
              <a:t>12</a:t>
            </a:fld>
            <a:endParaRPr lang="en-US" smtClean="0"/>
          </a:p>
        </p:txBody>
      </p:sp>
    </p:spTree>
    <p:extLst>
      <p:ext uri="{BB962C8B-B14F-4D97-AF65-F5344CB8AC3E}">
        <p14:creationId xmlns:p14="http://schemas.microsoft.com/office/powerpoint/2010/main" val="41859150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85000" lnSpcReduction="10000"/>
          </a:bodyPr>
          <a:lstStyle/>
          <a:p>
            <a:pPr eaLnBrk="1" fontAlgn="auto" hangingPunct="1">
              <a:spcBef>
                <a:spcPts val="0"/>
              </a:spcBef>
              <a:spcAft>
                <a:spcPts val="0"/>
              </a:spcAft>
              <a:defRPr/>
            </a:pPr>
            <a:r>
              <a:rPr lang="en-US" sz="1800" dirty="0" smtClean="0"/>
              <a:t>Have the students take a moment to look over these questions – and let them know not to panic!  This isn’t as hard as it seems.  Have them take out a piece of paper (remind them that this will be turned into their teacher) and write down what they believe the answers to these questions are for Uncle Jolly’s.  Have one or two groups share and then go one by one over the questions with the groups.  As we are using the ice cream shop here are a few possible answers:</a:t>
            </a:r>
          </a:p>
          <a:p>
            <a:pPr eaLnBrk="1" fontAlgn="auto" hangingPunct="1">
              <a:spcBef>
                <a:spcPts val="0"/>
              </a:spcBef>
              <a:spcAft>
                <a:spcPts val="0"/>
              </a:spcAft>
              <a:defRPr/>
            </a:pPr>
            <a:endParaRPr lang="en-US" sz="1800" dirty="0" smtClean="0"/>
          </a:p>
          <a:p>
            <a:pPr eaLnBrk="1" fontAlgn="auto" hangingPunct="1">
              <a:spcBef>
                <a:spcPts val="0"/>
              </a:spcBef>
              <a:spcAft>
                <a:spcPts val="0"/>
              </a:spcAft>
              <a:defRPr/>
            </a:pPr>
            <a:r>
              <a:rPr lang="en-US" sz="1800" dirty="0" smtClean="0"/>
              <a:t>Customers – Both male/female – all genders usually enjoy ice cream.</a:t>
            </a:r>
          </a:p>
          <a:p>
            <a:pPr eaLnBrk="1" fontAlgn="auto" hangingPunct="1">
              <a:spcBef>
                <a:spcPts val="0"/>
              </a:spcBef>
              <a:spcAft>
                <a:spcPts val="0"/>
              </a:spcAft>
              <a:defRPr/>
            </a:pPr>
            <a:r>
              <a:rPr lang="en-US" sz="1800" dirty="0" smtClean="0"/>
              <a:t>Age – All ages enjoy ice cream – younger may be more likely; however, the parents are the ones paying.</a:t>
            </a:r>
          </a:p>
          <a:p>
            <a:pPr eaLnBrk="1" fontAlgn="auto" hangingPunct="1">
              <a:spcBef>
                <a:spcPts val="0"/>
              </a:spcBef>
              <a:spcAft>
                <a:spcPts val="0"/>
              </a:spcAft>
              <a:defRPr/>
            </a:pPr>
            <a:r>
              <a:rPr lang="en-US" sz="1800" dirty="0" smtClean="0"/>
              <a:t>Location – yes – Uncle Jolly’s is in Culpeper – that means that those within Culpeper are more likely to be their patrons.</a:t>
            </a:r>
          </a:p>
          <a:p>
            <a:pPr eaLnBrk="1" fontAlgn="auto" hangingPunct="1">
              <a:spcBef>
                <a:spcPts val="0"/>
              </a:spcBef>
              <a:spcAft>
                <a:spcPts val="0"/>
              </a:spcAft>
              <a:defRPr/>
            </a:pPr>
            <a:r>
              <a:rPr lang="en-US" sz="1800" dirty="0" smtClean="0"/>
              <a:t>How much they make – From census data (tell them they can look on the web) – the average per capita income in Culpeper is $27K – so cost of the items may be an issue.</a:t>
            </a:r>
          </a:p>
          <a:p>
            <a:pPr eaLnBrk="1" fontAlgn="auto" hangingPunct="1">
              <a:spcBef>
                <a:spcPts val="0"/>
              </a:spcBef>
              <a:spcAft>
                <a:spcPts val="0"/>
              </a:spcAft>
              <a:defRPr/>
            </a:pPr>
            <a:r>
              <a:rPr lang="en-US" sz="1800" dirty="0" smtClean="0"/>
              <a:t>Any other aspects one might think of?</a:t>
            </a:r>
          </a:p>
          <a:p>
            <a:pPr eaLnBrk="1" fontAlgn="auto" hangingPunct="1">
              <a:spcBef>
                <a:spcPts val="0"/>
              </a:spcBef>
              <a:spcAft>
                <a:spcPts val="0"/>
              </a:spcAft>
              <a:defRPr/>
            </a:pPr>
            <a:r>
              <a:rPr lang="en-US" sz="1600" dirty="0" smtClean="0"/>
              <a:t> </a:t>
            </a:r>
            <a:endParaRPr lang="en-US" sz="1600" dirty="0"/>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1289217-06D9-4D51-8AF6-B9B39772EC8E}" type="slidenum">
              <a:rPr lang="en-US" smtClean="0"/>
              <a:pPr fontAlgn="base">
                <a:spcBef>
                  <a:spcPct val="0"/>
                </a:spcBef>
                <a:spcAft>
                  <a:spcPct val="0"/>
                </a:spcAft>
                <a:defRPr/>
              </a:pPr>
              <a:t>13</a:t>
            </a:fld>
            <a:endParaRPr lang="en-US" smtClean="0"/>
          </a:p>
        </p:txBody>
      </p:sp>
    </p:spTree>
    <p:extLst>
      <p:ext uri="{BB962C8B-B14F-4D97-AF65-F5344CB8AC3E}">
        <p14:creationId xmlns:p14="http://schemas.microsoft.com/office/powerpoint/2010/main" val="23053459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800" smtClean="0"/>
              <a:t>We have discussed this previously – but you need to keep how you are deciding this in mind when deciding about your marketing.  You need to make yourself different – you need to set yourself apart from the others.</a:t>
            </a:r>
          </a:p>
        </p:txBody>
      </p:sp>
      <p:sp>
        <p:nvSpPr>
          <p:cNvPr id="491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6230F2F-15D6-4A74-ADB1-B0A915B40938}" type="slidenum">
              <a:rPr lang="en-US" smtClean="0"/>
              <a:pPr fontAlgn="base">
                <a:spcBef>
                  <a:spcPct val="0"/>
                </a:spcBef>
                <a:spcAft>
                  <a:spcPct val="0"/>
                </a:spcAft>
                <a:defRPr/>
              </a:pPr>
              <a:t>14</a:t>
            </a:fld>
            <a:endParaRPr lang="en-US" smtClean="0"/>
          </a:p>
        </p:txBody>
      </p:sp>
    </p:spTree>
    <p:extLst>
      <p:ext uri="{BB962C8B-B14F-4D97-AF65-F5344CB8AC3E}">
        <p14:creationId xmlns:p14="http://schemas.microsoft.com/office/powerpoint/2010/main" val="28865659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CB83696-3FF6-496F-A952-F4D61BC10E9E}" type="slidenum">
              <a:rPr lang="en-US" smtClean="0"/>
              <a:pPr>
                <a:defRPr/>
              </a:pPr>
              <a:t>15</a:t>
            </a:fld>
            <a:endParaRPr lang="en-US"/>
          </a:p>
        </p:txBody>
      </p:sp>
    </p:spTree>
    <p:extLst>
      <p:ext uri="{BB962C8B-B14F-4D97-AF65-F5344CB8AC3E}">
        <p14:creationId xmlns:p14="http://schemas.microsoft.com/office/powerpoint/2010/main" val="29581524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CB83696-3FF6-496F-A952-F4D61BC10E9E}" type="slidenum">
              <a:rPr lang="en-US" smtClean="0"/>
              <a:pPr>
                <a:defRPr/>
              </a:pPr>
              <a:t>16</a:t>
            </a:fld>
            <a:endParaRPr lang="en-US"/>
          </a:p>
        </p:txBody>
      </p:sp>
    </p:spTree>
    <p:extLst>
      <p:ext uri="{BB962C8B-B14F-4D97-AF65-F5344CB8AC3E}">
        <p14:creationId xmlns:p14="http://schemas.microsoft.com/office/powerpoint/2010/main" val="19330280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17E8C51-A0BF-493A-A3D1-2C023BE08AE4}" type="slidenum">
              <a:rPr lang="en-US" smtClean="0"/>
              <a:pPr fontAlgn="base">
                <a:spcBef>
                  <a:spcPct val="0"/>
                </a:spcBef>
                <a:spcAft>
                  <a:spcPct val="0"/>
                </a:spcAft>
                <a:defRPr/>
              </a:pPr>
              <a:t>17</a:t>
            </a:fld>
            <a:endParaRPr lang="en-US" smtClean="0"/>
          </a:p>
        </p:txBody>
      </p:sp>
    </p:spTree>
    <p:extLst>
      <p:ext uri="{BB962C8B-B14F-4D97-AF65-F5344CB8AC3E}">
        <p14:creationId xmlns:p14="http://schemas.microsoft.com/office/powerpoint/2010/main" val="385267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800" smtClean="0"/>
              <a:t>Task the teams to write down answers to these questions.</a:t>
            </a:r>
          </a:p>
          <a:p>
            <a:pPr eaLnBrk="1" hangingPunct="1">
              <a:spcBef>
                <a:spcPct val="0"/>
              </a:spcBef>
            </a:pPr>
            <a:r>
              <a:rPr lang="en-US" sz="1800" smtClean="0"/>
              <a:t>After 5 minutes, pick 3 or 4 teams and ask a representative from each to present the team’s answers.</a:t>
            </a:r>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522C19B-DD88-4295-97A8-EC0FC818EDFA}" type="slidenum">
              <a:rPr lang="en-US" smtClean="0"/>
              <a:pPr fontAlgn="base">
                <a:spcBef>
                  <a:spcPct val="0"/>
                </a:spcBef>
                <a:spcAft>
                  <a:spcPct val="0"/>
                </a:spcAft>
                <a:defRPr/>
              </a:pPr>
              <a:t>2</a:t>
            </a:fld>
            <a:endParaRPr lang="en-US" smtClean="0"/>
          </a:p>
        </p:txBody>
      </p:sp>
    </p:spTree>
    <p:extLst>
      <p:ext uri="{BB962C8B-B14F-4D97-AF65-F5344CB8AC3E}">
        <p14:creationId xmlns:p14="http://schemas.microsoft.com/office/powerpoint/2010/main" val="1848942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800" smtClean="0"/>
              <a:t>These are the factors to consider when preparing a marketing plan.</a:t>
            </a:r>
          </a:p>
          <a:p>
            <a:pPr eaLnBrk="1" hangingPunct="1">
              <a:spcBef>
                <a:spcPct val="0"/>
              </a:spcBef>
            </a:pPr>
            <a:endParaRPr lang="en-US" smtClean="0"/>
          </a:p>
        </p:txBody>
      </p:sp>
      <p:sp>
        <p:nvSpPr>
          <p:cNvPr id="30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381D7AC-3AC9-4658-BFE0-9B802C39669D}" type="slidenum">
              <a:rPr lang="en-US" smtClean="0"/>
              <a:pPr fontAlgn="base">
                <a:spcBef>
                  <a:spcPct val="0"/>
                </a:spcBef>
                <a:spcAft>
                  <a:spcPct val="0"/>
                </a:spcAft>
                <a:defRPr/>
              </a:pPr>
              <a:t>3</a:t>
            </a:fld>
            <a:endParaRPr lang="en-US" smtClean="0"/>
          </a:p>
        </p:txBody>
      </p:sp>
    </p:spTree>
    <p:extLst>
      <p:ext uri="{BB962C8B-B14F-4D97-AF65-F5344CB8AC3E}">
        <p14:creationId xmlns:p14="http://schemas.microsoft.com/office/powerpoint/2010/main" val="3421649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800" smtClean="0"/>
              <a:t>These are the factors to consider when preparing a marketing plan.</a:t>
            </a:r>
          </a:p>
          <a:p>
            <a:pPr eaLnBrk="1" hangingPunct="1">
              <a:spcBef>
                <a:spcPct val="0"/>
              </a:spcBef>
            </a:pPr>
            <a:endParaRPr lang="en-US" smtClean="0"/>
          </a:p>
        </p:txBody>
      </p:sp>
      <p:sp>
        <p:nvSpPr>
          <p:cNvPr id="30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381D7AC-3AC9-4658-BFE0-9B802C39669D}" type="slidenum">
              <a:rPr lang="en-US" smtClean="0"/>
              <a:pPr fontAlgn="base">
                <a:spcBef>
                  <a:spcPct val="0"/>
                </a:spcBef>
                <a:spcAft>
                  <a:spcPct val="0"/>
                </a:spcAft>
                <a:defRPr/>
              </a:pPr>
              <a:t>4</a:t>
            </a:fld>
            <a:endParaRPr lang="en-US" smtClean="0"/>
          </a:p>
        </p:txBody>
      </p:sp>
    </p:spTree>
    <p:extLst>
      <p:ext uri="{BB962C8B-B14F-4D97-AF65-F5344CB8AC3E}">
        <p14:creationId xmlns:p14="http://schemas.microsoft.com/office/powerpoint/2010/main" val="4089746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800" smtClean="0"/>
              <a:t>Have students write down their answers to these questions – simply based on their knowledge of Culpeper’s ice cream/frozen yogurt shops.  Let them know they may not have the answers to  all questions and, if they were doing this for real, would have to research to get the answers.  Have them discuss this in their groups and then share and go over the answers with them.</a:t>
            </a:r>
          </a:p>
          <a:p>
            <a:pPr eaLnBrk="1" hangingPunct="1">
              <a:spcBef>
                <a:spcPct val="0"/>
              </a:spcBef>
            </a:pPr>
            <a:endParaRPr lang="en-US" smtClean="0"/>
          </a:p>
        </p:txBody>
      </p:sp>
      <p:sp>
        <p:nvSpPr>
          <p:cNvPr id="37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979DB9C-6762-48D7-9C6F-5B9E6B0F75BD}" type="slidenum">
              <a:rPr lang="en-US" smtClean="0"/>
              <a:pPr fontAlgn="base">
                <a:spcBef>
                  <a:spcPct val="0"/>
                </a:spcBef>
                <a:spcAft>
                  <a:spcPct val="0"/>
                </a:spcAft>
                <a:defRPr/>
              </a:pPr>
              <a:t>5</a:t>
            </a:fld>
            <a:endParaRPr lang="en-US" smtClean="0"/>
          </a:p>
        </p:txBody>
      </p:sp>
    </p:spTree>
    <p:extLst>
      <p:ext uri="{BB962C8B-B14F-4D97-AF65-F5344CB8AC3E}">
        <p14:creationId xmlns:p14="http://schemas.microsoft.com/office/powerpoint/2010/main" val="4001288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800" smtClean="0"/>
              <a:t>These are the factors to consider when preparing a marketing plan.</a:t>
            </a:r>
          </a:p>
          <a:p>
            <a:pPr eaLnBrk="1" hangingPunct="1">
              <a:spcBef>
                <a:spcPct val="0"/>
              </a:spcBef>
            </a:pPr>
            <a:endParaRPr lang="en-US" smtClean="0"/>
          </a:p>
        </p:txBody>
      </p:sp>
      <p:sp>
        <p:nvSpPr>
          <p:cNvPr id="30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381D7AC-3AC9-4658-BFE0-9B802C39669D}" type="slidenum">
              <a:rPr lang="en-US" smtClean="0"/>
              <a:pPr fontAlgn="base">
                <a:spcBef>
                  <a:spcPct val="0"/>
                </a:spcBef>
                <a:spcAft>
                  <a:spcPct val="0"/>
                </a:spcAft>
                <a:defRPr/>
              </a:pPr>
              <a:t>6</a:t>
            </a:fld>
            <a:endParaRPr lang="en-US" smtClean="0"/>
          </a:p>
        </p:txBody>
      </p:sp>
    </p:spTree>
    <p:extLst>
      <p:ext uri="{BB962C8B-B14F-4D97-AF65-F5344CB8AC3E}">
        <p14:creationId xmlns:p14="http://schemas.microsoft.com/office/powerpoint/2010/main" val="22761068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800" smtClean="0"/>
              <a:t>These are the factors to consider when preparing a marketing plan.</a:t>
            </a:r>
          </a:p>
          <a:p>
            <a:pPr eaLnBrk="1" hangingPunct="1">
              <a:spcBef>
                <a:spcPct val="0"/>
              </a:spcBef>
            </a:pPr>
            <a:endParaRPr lang="en-US" smtClean="0"/>
          </a:p>
        </p:txBody>
      </p:sp>
      <p:sp>
        <p:nvSpPr>
          <p:cNvPr id="30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381D7AC-3AC9-4658-BFE0-9B802C39669D}" type="slidenum">
              <a:rPr lang="en-US" smtClean="0"/>
              <a:pPr fontAlgn="base">
                <a:spcBef>
                  <a:spcPct val="0"/>
                </a:spcBef>
                <a:spcAft>
                  <a:spcPct val="0"/>
                </a:spcAft>
                <a:defRPr/>
              </a:pPr>
              <a:t>7</a:t>
            </a:fld>
            <a:endParaRPr lang="en-US" smtClean="0"/>
          </a:p>
        </p:txBody>
      </p:sp>
    </p:spTree>
    <p:extLst>
      <p:ext uri="{BB962C8B-B14F-4D97-AF65-F5344CB8AC3E}">
        <p14:creationId xmlns:p14="http://schemas.microsoft.com/office/powerpoint/2010/main" val="2459398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800" smtClean="0"/>
              <a:t>Product is all about developing your product.  Tastes, styles, etc., change every year – if not every day.  For your ice cream shop – think of the flavors that are popular, think those who may want ice cream but are trying to lose weight, think about children’s likes and popular characters.  Most of these styles of questions will bring you to what you should want to include in your mix.  i.e. maybe a frozen yogurt, maybe a sugar-free ice cream or a low calorie ice cream added to your normal, chocolate, vanilla and strawberry.</a:t>
            </a:r>
          </a:p>
        </p:txBody>
      </p:sp>
      <p:sp>
        <p:nvSpPr>
          <p:cNvPr id="40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ED22152-6A7D-462E-8547-9CBB635E84C3}" type="slidenum">
              <a:rPr lang="en-US" smtClean="0"/>
              <a:pPr fontAlgn="base">
                <a:spcBef>
                  <a:spcPct val="0"/>
                </a:spcBef>
                <a:spcAft>
                  <a:spcPct val="0"/>
                </a:spcAft>
                <a:defRPr/>
              </a:pPr>
              <a:t>8</a:t>
            </a:fld>
            <a:endParaRPr lang="en-US" smtClean="0"/>
          </a:p>
        </p:txBody>
      </p:sp>
    </p:spTree>
    <p:extLst>
      <p:ext uri="{BB962C8B-B14F-4D97-AF65-F5344CB8AC3E}">
        <p14:creationId xmlns:p14="http://schemas.microsoft.com/office/powerpoint/2010/main" val="2564852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800" smtClean="0"/>
              <a:t>How do you plan to advertise your store?  Are you planning on promoting it in any way?  Perhaps as Bruster’s currently does – bring your own banana and get ½ off a banana split?  Perhaps you will offer school fundraisers to bring in the crowds or after game specials.</a:t>
            </a:r>
          </a:p>
        </p:txBody>
      </p:sp>
      <p:sp>
        <p:nvSpPr>
          <p:cNvPr id="41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55314CB-6534-43F2-9EBE-E48A883FC5F3}" type="slidenum">
              <a:rPr lang="en-US" smtClean="0"/>
              <a:pPr fontAlgn="base">
                <a:spcBef>
                  <a:spcPct val="0"/>
                </a:spcBef>
                <a:spcAft>
                  <a:spcPct val="0"/>
                </a:spcAft>
                <a:defRPr/>
              </a:pPr>
              <a:t>9</a:t>
            </a:fld>
            <a:endParaRPr lang="en-US" smtClean="0"/>
          </a:p>
        </p:txBody>
      </p:sp>
    </p:spTree>
    <p:extLst>
      <p:ext uri="{BB962C8B-B14F-4D97-AF65-F5344CB8AC3E}">
        <p14:creationId xmlns:p14="http://schemas.microsoft.com/office/powerpoint/2010/main" val="6268879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5" descr="Logo with byline TM &amp; Circle R copy.jpg"/>
          <p:cNvPicPr>
            <a:picLocks noChangeAspect="1"/>
          </p:cNvPicPr>
          <p:nvPr/>
        </p:nvPicPr>
        <p:blipFill>
          <a:blip r:embed="rId2" cstate="print"/>
          <a:srcRect/>
          <a:stretch>
            <a:fillRect/>
          </a:stretch>
        </p:blipFill>
        <p:spPr bwMode="auto">
          <a:xfrm>
            <a:off x="1828800" y="5791200"/>
            <a:ext cx="5867400" cy="1066800"/>
          </a:xfrm>
          <a:prstGeom prst="rect">
            <a:avLst/>
          </a:prstGeom>
          <a:noFill/>
          <a:ln w="9525">
            <a:noFill/>
            <a:miter lim="800000"/>
            <a:headEnd/>
            <a:tailEnd/>
          </a:ln>
        </p:spPr>
      </p:pic>
      <p:sp>
        <p:nvSpPr>
          <p:cNvPr id="5" name="Rectangle 17"/>
          <p:cNvSpPr>
            <a:spLocks noChangeArrowheads="1"/>
          </p:cNvSpPr>
          <p:nvPr/>
        </p:nvSpPr>
        <p:spPr bwMode="gray">
          <a:xfrm>
            <a:off x="8004175" y="0"/>
            <a:ext cx="1139825" cy="6858000"/>
          </a:xfrm>
          <a:prstGeom prst="rect">
            <a:avLst/>
          </a:prstGeom>
          <a:solidFill>
            <a:schemeClr val="bg2">
              <a:alpha val="39999"/>
            </a:schemeClr>
          </a:solidFill>
          <a:ln w="9525">
            <a:noFill/>
            <a:miter lim="800000"/>
            <a:headEnd/>
            <a:tailEnd/>
          </a:ln>
          <a:effectLst/>
        </p:spPr>
        <p:txBody>
          <a:bodyPr wrap="none" anchor="ctr"/>
          <a:lstStyle/>
          <a:p>
            <a:pPr fontAlgn="auto">
              <a:spcBef>
                <a:spcPts val="0"/>
              </a:spcBef>
              <a:spcAft>
                <a:spcPts val="0"/>
              </a:spcAft>
              <a:defRPr/>
            </a:pPr>
            <a:endParaRPr lang="zh-CN" altLang="en-US">
              <a:latin typeface="+mn-lt"/>
              <a:ea typeface="宋体" charset="-122"/>
              <a:cs typeface="+mn-cs"/>
            </a:endParaRPr>
          </a:p>
        </p:txBody>
      </p:sp>
      <p:sp>
        <p:nvSpPr>
          <p:cNvPr id="6" name="Rectangle 18"/>
          <p:cNvSpPr>
            <a:spLocks noChangeArrowheads="1"/>
          </p:cNvSpPr>
          <p:nvPr/>
        </p:nvSpPr>
        <p:spPr bwMode="white">
          <a:xfrm>
            <a:off x="0" y="4638675"/>
            <a:ext cx="9144000" cy="2219325"/>
          </a:xfrm>
          <a:prstGeom prst="rect">
            <a:avLst/>
          </a:prstGeom>
          <a:solidFill>
            <a:schemeClr val="folHlink">
              <a:alpha val="30980"/>
            </a:schemeClr>
          </a:solidFill>
          <a:ln w="9525">
            <a:noFill/>
            <a:miter lim="800000"/>
            <a:headEnd/>
            <a:tailEnd/>
          </a:ln>
          <a:effectLst/>
        </p:spPr>
        <p:txBody>
          <a:bodyPr wrap="none" anchor="ctr"/>
          <a:lstStyle/>
          <a:p>
            <a:pPr fontAlgn="auto">
              <a:spcBef>
                <a:spcPts val="0"/>
              </a:spcBef>
              <a:spcAft>
                <a:spcPts val="0"/>
              </a:spcAft>
              <a:defRPr/>
            </a:pPr>
            <a:endParaRPr lang="zh-CN" altLang="en-US">
              <a:latin typeface="+mn-lt"/>
              <a:ea typeface="宋体" charset="-122"/>
              <a:cs typeface="+mn-cs"/>
            </a:endParaRPr>
          </a:p>
        </p:txBody>
      </p:sp>
      <p:sp>
        <p:nvSpPr>
          <p:cNvPr id="7" name="Rectangle 19"/>
          <p:cNvSpPr>
            <a:spLocks noChangeArrowheads="1"/>
          </p:cNvSpPr>
          <p:nvPr/>
        </p:nvSpPr>
        <p:spPr bwMode="gray">
          <a:xfrm>
            <a:off x="0" y="2149475"/>
            <a:ext cx="9144000" cy="2498725"/>
          </a:xfrm>
          <a:prstGeom prst="rect">
            <a:avLst/>
          </a:prstGeom>
          <a:solidFill>
            <a:schemeClr val="tx1"/>
          </a:solidFill>
          <a:ln w="9525">
            <a:noFill/>
            <a:miter lim="800000"/>
            <a:headEnd/>
            <a:tailEnd/>
          </a:ln>
          <a:effectLst/>
        </p:spPr>
        <p:txBody>
          <a:bodyPr wrap="none" anchor="ctr"/>
          <a:lstStyle/>
          <a:p>
            <a:pPr fontAlgn="auto">
              <a:spcBef>
                <a:spcPts val="0"/>
              </a:spcBef>
              <a:spcAft>
                <a:spcPts val="0"/>
              </a:spcAft>
              <a:defRPr/>
            </a:pPr>
            <a:endParaRPr lang="zh-CN" altLang="en-US">
              <a:latin typeface="+mn-lt"/>
              <a:ea typeface="宋体" charset="-122"/>
              <a:cs typeface="+mn-cs"/>
            </a:endParaRPr>
          </a:p>
        </p:txBody>
      </p:sp>
      <p:sp>
        <p:nvSpPr>
          <p:cNvPr id="8" name="Freeform 20"/>
          <p:cNvSpPr>
            <a:spLocks/>
          </p:cNvSpPr>
          <p:nvPr/>
        </p:nvSpPr>
        <p:spPr bwMode="gray">
          <a:xfrm>
            <a:off x="-9525" y="2138363"/>
            <a:ext cx="8015288" cy="2271712"/>
          </a:xfrm>
          <a:custGeom>
            <a:avLst/>
            <a:gdLst>
              <a:gd name="T0" fmla="*/ 0 w 5049"/>
              <a:gd name="T1" fmla="*/ 0 h 1471"/>
              <a:gd name="T2" fmla="*/ 2147483647 w 5049"/>
              <a:gd name="T3" fmla="*/ 4770441 h 1471"/>
              <a:gd name="T4" fmla="*/ 2147483647 w 5049"/>
              <a:gd name="T5" fmla="*/ 2147483647 h 1471"/>
              <a:gd name="T6" fmla="*/ 0 w 5049"/>
              <a:gd name="T7" fmla="*/ 2147483647 h 1471"/>
              <a:gd name="T8" fmla="*/ 0 w 5049"/>
              <a:gd name="T9" fmla="*/ 0 h 14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471">
                <a:moveTo>
                  <a:pt x="0" y="0"/>
                </a:moveTo>
                <a:lnTo>
                  <a:pt x="5049" y="2"/>
                </a:lnTo>
                <a:lnTo>
                  <a:pt x="5048" y="1458"/>
                </a:lnTo>
                <a:lnTo>
                  <a:pt x="0" y="1471"/>
                </a:lnTo>
                <a:lnTo>
                  <a:pt x="0" y="0"/>
                </a:lnTo>
                <a:close/>
              </a:path>
            </a:pathLst>
          </a:custGeom>
          <a:solidFill>
            <a:schemeClr val="folHlink">
              <a:alpha val="72940"/>
            </a:schemeClr>
          </a:solidFill>
          <a:ln w="9525">
            <a:noFill/>
            <a:round/>
            <a:headEnd/>
            <a:tailEnd/>
          </a:ln>
          <a:effectLst/>
        </p:spPr>
        <p:txBody>
          <a:bodyPr/>
          <a:lstStyle/>
          <a:p>
            <a:pPr fontAlgn="auto">
              <a:spcBef>
                <a:spcPts val="0"/>
              </a:spcBef>
              <a:spcAft>
                <a:spcPts val="0"/>
              </a:spcAft>
              <a:defRPr/>
            </a:pPr>
            <a:endParaRPr lang="en-US">
              <a:latin typeface="+mn-lt"/>
              <a:cs typeface="+mn-cs"/>
            </a:endParaRPr>
          </a:p>
        </p:txBody>
      </p:sp>
      <p:sp>
        <p:nvSpPr>
          <p:cNvPr id="9" name="AutoShape 21"/>
          <p:cNvSpPr>
            <a:spLocks noChangeArrowheads="1"/>
          </p:cNvSpPr>
          <p:nvPr/>
        </p:nvSpPr>
        <p:spPr bwMode="gray">
          <a:xfrm>
            <a:off x="7696200" y="5943600"/>
            <a:ext cx="609600" cy="533400"/>
          </a:xfrm>
          <a:prstGeom prst="hexagon">
            <a:avLst>
              <a:gd name="adj" fmla="val 28571"/>
              <a:gd name="vf" fmla="val 115470"/>
            </a:avLst>
          </a:prstGeom>
          <a:solidFill>
            <a:schemeClr val="tx2"/>
          </a:solidFill>
          <a:ln w="9525">
            <a:noFill/>
            <a:miter lim="800000"/>
            <a:headEnd/>
            <a:tailEnd/>
          </a:ln>
          <a:effectLst/>
        </p:spPr>
        <p:txBody>
          <a:bodyPr wrap="none" anchor="ctr"/>
          <a:lstStyle/>
          <a:p>
            <a:pPr fontAlgn="auto">
              <a:spcBef>
                <a:spcPts val="0"/>
              </a:spcBef>
              <a:spcAft>
                <a:spcPts val="0"/>
              </a:spcAft>
              <a:defRPr/>
            </a:pPr>
            <a:endParaRPr lang="zh-CN" altLang="en-US">
              <a:latin typeface="+mn-lt"/>
              <a:ea typeface="宋体" charset="-122"/>
              <a:cs typeface="+mn-cs"/>
            </a:endParaRPr>
          </a:p>
        </p:txBody>
      </p:sp>
      <p:sp>
        <p:nvSpPr>
          <p:cNvPr id="10" name="AutoShape 22"/>
          <p:cNvSpPr>
            <a:spLocks noChangeArrowheads="1"/>
          </p:cNvSpPr>
          <p:nvPr/>
        </p:nvSpPr>
        <p:spPr bwMode="gray">
          <a:xfrm>
            <a:off x="8229600" y="5638800"/>
            <a:ext cx="609600" cy="533400"/>
          </a:xfrm>
          <a:prstGeom prst="hexagon">
            <a:avLst>
              <a:gd name="adj" fmla="val 28571"/>
              <a:gd name="vf" fmla="val 115470"/>
            </a:avLst>
          </a:prstGeom>
          <a:solidFill>
            <a:schemeClr val="tx2"/>
          </a:solidFill>
          <a:ln w="9525">
            <a:noFill/>
            <a:miter lim="800000"/>
            <a:headEnd/>
            <a:tailEnd/>
          </a:ln>
          <a:effectLst/>
        </p:spPr>
        <p:txBody>
          <a:bodyPr wrap="none" anchor="ctr"/>
          <a:lstStyle/>
          <a:p>
            <a:pPr fontAlgn="auto">
              <a:spcBef>
                <a:spcPts val="0"/>
              </a:spcBef>
              <a:spcAft>
                <a:spcPts val="0"/>
              </a:spcAft>
              <a:defRPr/>
            </a:pPr>
            <a:endParaRPr lang="zh-CN" altLang="en-US">
              <a:latin typeface="+mn-lt"/>
              <a:ea typeface="宋体" charset="-122"/>
              <a:cs typeface="+mn-cs"/>
            </a:endParaRPr>
          </a:p>
        </p:txBody>
      </p:sp>
      <p:sp>
        <p:nvSpPr>
          <p:cNvPr id="11" name="AutoShape 23"/>
          <p:cNvSpPr>
            <a:spLocks noChangeArrowheads="1"/>
          </p:cNvSpPr>
          <p:nvPr/>
        </p:nvSpPr>
        <p:spPr bwMode="gray">
          <a:xfrm>
            <a:off x="8220075" y="6229350"/>
            <a:ext cx="609600" cy="533400"/>
          </a:xfrm>
          <a:prstGeom prst="hexagon">
            <a:avLst>
              <a:gd name="adj" fmla="val 28571"/>
              <a:gd name="vf" fmla="val 115470"/>
            </a:avLst>
          </a:prstGeom>
          <a:solidFill>
            <a:schemeClr val="tx2"/>
          </a:solidFill>
          <a:ln w="9525">
            <a:noFill/>
            <a:miter lim="800000"/>
            <a:headEnd/>
            <a:tailEnd/>
          </a:ln>
          <a:effectLst/>
        </p:spPr>
        <p:txBody>
          <a:bodyPr wrap="none" anchor="ctr"/>
          <a:lstStyle/>
          <a:p>
            <a:pPr fontAlgn="auto">
              <a:spcBef>
                <a:spcPts val="0"/>
              </a:spcBef>
              <a:spcAft>
                <a:spcPts val="0"/>
              </a:spcAft>
              <a:defRPr/>
            </a:pPr>
            <a:endParaRPr lang="zh-CN" altLang="en-US">
              <a:latin typeface="+mn-lt"/>
              <a:ea typeface="宋体" charset="-122"/>
              <a:cs typeface="+mn-cs"/>
            </a:endParaRPr>
          </a:p>
        </p:txBody>
      </p:sp>
      <p:pic>
        <p:nvPicPr>
          <p:cNvPr id="12" name="Picture 118" descr="Picture1"/>
          <p:cNvPicPr>
            <a:picLocks noChangeAspect="1" noChangeArrowheads="1"/>
          </p:cNvPicPr>
          <p:nvPr/>
        </p:nvPicPr>
        <p:blipFill>
          <a:blip r:embed="rId3" cstate="print"/>
          <a:srcRect/>
          <a:stretch>
            <a:fillRect/>
          </a:stretch>
        </p:blipFill>
        <p:spPr bwMode="auto">
          <a:xfrm>
            <a:off x="228600" y="1981200"/>
            <a:ext cx="3467100" cy="3406775"/>
          </a:xfrm>
          <a:prstGeom prst="rect">
            <a:avLst/>
          </a:prstGeom>
          <a:noFill/>
          <a:ln w="9525">
            <a:noFill/>
            <a:miter lim="800000"/>
            <a:headEnd/>
            <a:tailEnd/>
          </a:ln>
        </p:spPr>
      </p:pic>
      <p:pic>
        <p:nvPicPr>
          <p:cNvPr id="13" name="Picture 24" descr="Career Partners Logo - Large.jpg"/>
          <p:cNvPicPr>
            <a:picLocks noChangeAspect="1"/>
          </p:cNvPicPr>
          <p:nvPr/>
        </p:nvPicPr>
        <p:blipFill>
          <a:blip r:embed="rId4" cstate="print"/>
          <a:srcRect/>
          <a:stretch>
            <a:fillRect/>
          </a:stretch>
        </p:blipFill>
        <p:spPr bwMode="auto">
          <a:xfrm>
            <a:off x="76200" y="152400"/>
            <a:ext cx="1371600" cy="814388"/>
          </a:xfrm>
          <a:prstGeom prst="rect">
            <a:avLst/>
          </a:prstGeom>
          <a:noFill/>
          <a:ln w="9525">
            <a:noFill/>
            <a:miter lim="800000"/>
            <a:headEnd/>
            <a:tailEnd/>
          </a:ln>
        </p:spPr>
      </p:pic>
      <p:sp>
        <p:nvSpPr>
          <p:cNvPr id="3074" name="Rectangle 2"/>
          <p:cNvSpPr>
            <a:spLocks noGrp="1" noChangeArrowheads="1"/>
          </p:cNvSpPr>
          <p:nvPr>
            <p:ph type="ctrTitle"/>
          </p:nvPr>
        </p:nvSpPr>
        <p:spPr bwMode="gray">
          <a:xfrm>
            <a:off x="1143000" y="990600"/>
            <a:ext cx="6705600" cy="1012825"/>
          </a:xfrm>
        </p:spPr>
        <p:txBody>
          <a:bodyPr/>
          <a:lstStyle>
            <a:lvl1pPr algn="ctr">
              <a:defRPr sz="3600" b="1">
                <a:solidFill>
                  <a:schemeClr val="tx2"/>
                </a:solidFill>
              </a:defRPr>
            </a:lvl1pPr>
          </a:lstStyle>
          <a:p>
            <a:pPr lvl="0"/>
            <a:r>
              <a:rPr lang="en-US" altLang="zh-CN" noProof="0" smtClean="0"/>
              <a:t>Click to edit Master title style</a:t>
            </a:r>
          </a:p>
        </p:txBody>
      </p:sp>
      <p:sp>
        <p:nvSpPr>
          <p:cNvPr id="3075" name="Rectangle 3"/>
          <p:cNvSpPr>
            <a:spLocks noGrp="1" noChangeArrowheads="1"/>
          </p:cNvSpPr>
          <p:nvPr>
            <p:ph type="subTitle" idx="1"/>
          </p:nvPr>
        </p:nvSpPr>
        <p:spPr bwMode="white">
          <a:xfrm>
            <a:off x="3505200" y="2971800"/>
            <a:ext cx="4343400" cy="685800"/>
          </a:xfrm>
        </p:spPr>
        <p:txBody>
          <a:bodyPr/>
          <a:lstStyle>
            <a:lvl1pPr marL="0" indent="0" algn="r">
              <a:buFont typeface="Wingdings" pitchFamily="2" charset="2"/>
              <a:buNone/>
              <a:defRPr sz="1600">
                <a:solidFill>
                  <a:schemeClr val="bg1"/>
                </a:solidFill>
              </a:defRPr>
            </a:lvl1pPr>
          </a:lstStyle>
          <a:p>
            <a:pPr lvl="0"/>
            <a:r>
              <a:rPr lang="en-US" altLang="zh-CN" noProof="0" smtClean="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943600"/>
          </a:xfrm>
        </p:spPr>
        <p:txBody>
          <a:bodyPr vert="eaVert"/>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a:xfrm>
            <a:off x="457200" y="381000"/>
            <a:ext cx="6019800" cy="5943600"/>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381000"/>
            <a:ext cx="6705600" cy="563563"/>
          </a:xfrm>
        </p:spPr>
        <p:txBody>
          <a:bodyPr/>
          <a:lstStyle/>
          <a:p>
            <a:r>
              <a:rPr lang="en-US" altLang="zh-CN" smtClean="0"/>
              <a:t>Click to edit Master title style</a:t>
            </a:r>
            <a:endParaRPr lang="zh-CN" altLang="en-US"/>
          </a:p>
        </p:txBody>
      </p:sp>
      <p:sp>
        <p:nvSpPr>
          <p:cNvPr id="3" name="Table Placeholder 2"/>
          <p:cNvSpPr>
            <a:spLocks noGrp="1"/>
          </p:cNvSpPr>
          <p:nvPr>
            <p:ph type="tbl" idx="1"/>
          </p:nvPr>
        </p:nvSpPr>
        <p:spPr>
          <a:xfrm>
            <a:off x="457200" y="1076325"/>
            <a:ext cx="8229600" cy="5248275"/>
          </a:xfrm>
        </p:spPr>
        <p:txBody>
          <a:bodyPr/>
          <a:lstStyle/>
          <a:p>
            <a:pPr lvl="0"/>
            <a:r>
              <a:rPr lang="en-US" altLang="zh-CN" noProof="0" smtClean="0"/>
              <a:t>Click icon to add table</a:t>
            </a:r>
            <a:endParaRPr lang="zh-CN" altLang="en-US" noProof="0" smtClean="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381000"/>
            <a:ext cx="6705600" cy="563563"/>
          </a:xfrm>
        </p:spPr>
        <p:txBody>
          <a:bodyPr/>
          <a:lstStyle/>
          <a:p>
            <a:r>
              <a:rPr lang="en-US" altLang="zh-CN" smtClean="0"/>
              <a:t>Click to edit Master title style</a:t>
            </a:r>
            <a:endParaRPr lang="zh-CN" altLang="en-US"/>
          </a:p>
        </p:txBody>
      </p:sp>
      <p:sp>
        <p:nvSpPr>
          <p:cNvPr id="3" name="Chart Placeholder 2"/>
          <p:cNvSpPr>
            <a:spLocks noGrp="1"/>
          </p:cNvSpPr>
          <p:nvPr>
            <p:ph type="chart" idx="1"/>
          </p:nvPr>
        </p:nvSpPr>
        <p:spPr>
          <a:xfrm>
            <a:off x="457200" y="1076325"/>
            <a:ext cx="8229600" cy="5248275"/>
          </a:xfrm>
        </p:spPr>
        <p:txBody>
          <a:bodyPr/>
          <a:lstStyle/>
          <a:p>
            <a:pPr lvl="0"/>
            <a:r>
              <a:rPr lang="en-US" altLang="zh-CN" noProof="0" smtClean="0"/>
              <a:t>Click icon to add chart</a:t>
            </a:r>
            <a:endParaRPr lang="zh-CN" altLang="en-US" noProof="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CN"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sz="half" idx="1"/>
          </p:nvPr>
        </p:nvSpPr>
        <p:spPr>
          <a:xfrm>
            <a:off x="457200" y="1076325"/>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half" idx="2"/>
          </p:nvPr>
        </p:nvSpPr>
        <p:spPr>
          <a:xfrm>
            <a:off x="4648200" y="1076325"/>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smtClean="0"/>
              <a:t>Click to edit Master title style</a:t>
            </a:r>
            <a:endParaRPr lang="zh-CN"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smtClean="0"/>
              <a:t>Click to edit Master title style</a:t>
            </a:r>
            <a:endParaRPr lang="zh-CN" alt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zh-CN" noProof="0" smtClean="0"/>
              <a:t>Click icon to add picture</a:t>
            </a:r>
            <a:endParaRPr lang="zh-CN" alt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Freeform 15"/>
          <p:cNvSpPr>
            <a:spLocks/>
          </p:cNvSpPr>
          <p:nvPr/>
        </p:nvSpPr>
        <p:spPr bwMode="gray">
          <a:xfrm>
            <a:off x="-9525" y="344488"/>
            <a:ext cx="8194675" cy="633412"/>
          </a:xfrm>
          <a:custGeom>
            <a:avLst/>
            <a:gdLst>
              <a:gd name="T0" fmla="*/ 0 w 5049"/>
              <a:gd name="T1" fmla="*/ 0 h 1471"/>
              <a:gd name="T2" fmla="*/ 2147483647 w 5049"/>
              <a:gd name="T3" fmla="*/ 370746 h 1471"/>
              <a:gd name="T4" fmla="*/ 2147483647 w 5049"/>
              <a:gd name="T5" fmla="*/ 270336452 h 1471"/>
              <a:gd name="T6" fmla="*/ 0 w 5049"/>
              <a:gd name="T7" fmla="*/ 272746949 h 1471"/>
              <a:gd name="T8" fmla="*/ 0 w 5049"/>
              <a:gd name="T9" fmla="*/ 0 h 14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471">
                <a:moveTo>
                  <a:pt x="0" y="0"/>
                </a:moveTo>
                <a:lnTo>
                  <a:pt x="5049" y="2"/>
                </a:lnTo>
                <a:lnTo>
                  <a:pt x="5048" y="1458"/>
                </a:lnTo>
                <a:lnTo>
                  <a:pt x="0" y="1471"/>
                </a:lnTo>
                <a:lnTo>
                  <a:pt x="0" y="0"/>
                </a:lnTo>
                <a:close/>
              </a:path>
            </a:pathLst>
          </a:custGeom>
          <a:solidFill>
            <a:schemeClr val="tx2"/>
          </a:solidFill>
          <a:ln w="9525">
            <a:noFill/>
            <a:round/>
            <a:headEnd/>
            <a:tailEnd/>
          </a:ln>
          <a:effectLst/>
        </p:spPr>
        <p:txBody>
          <a:bodyPr/>
          <a:lstStyle/>
          <a:p>
            <a:pPr fontAlgn="auto">
              <a:spcBef>
                <a:spcPts val="0"/>
              </a:spcBef>
              <a:spcAft>
                <a:spcPts val="0"/>
              </a:spcAft>
              <a:defRPr/>
            </a:pPr>
            <a:endParaRPr lang="en-US">
              <a:latin typeface="+mn-lt"/>
              <a:cs typeface="+mn-cs"/>
            </a:endParaRPr>
          </a:p>
        </p:txBody>
      </p:sp>
      <p:sp>
        <p:nvSpPr>
          <p:cNvPr id="1028" name="AutoShape 19"/>
          <p:cNvSpPr>
            <a:spLocks noChangeArrowheads="1"/>
          </p:cNvSpPr>
          <p:nvPr/>
        </p:nvSpPr>
        <p:spPr bwMode="gray">
          <a:xfrm>
            <a:off x="7696200" y="5943600"/>
            <a:ext cx="609600" cy="533400"/>
          </a:xfrm>
          <a:prstGeom prst="hexagon">
            <a:avLst>
              <a:gd name="adj" fmla="val 28571"/>
              <a:gd name="vf" fmla="val 115470"/>
            </a:avLst>
          </a:prstGeom>
          <a:solidFill>
            <a:srgbClr val="5086C2">
              <a:alpha val="34901"/>
            </a:srgbClr>
          </a:solidFill>
          <a:ln w="9525">
            <a:noFill/>
            <a:miter lim="800000"/>
            <a:headEnd/>
            <a:tailEnd/>
          </a:ln>
          <a:effectLst/>
        </p:spPr>
        <p:txBody>
          <a:bodyPr wrap="none" anchor="ctr"/>
          <a:lstStyle/>
          <a:p>
            <a:pPr fontAlgn="auto">
              <a:spcBef>
                <a:spcPts val="0"/>
              </a:spcBef>
              <a:spcAft>
                <a:spcPts val="0"/>
              </a:spcAft>
              <a:defRPr/>
            </a:pPr>
            <a:endParaRPr lang="zh-CN" altLang="en-US">
              <a:latin typeface="+mn-lt"/>
              <a:ea typeface="宋体" charset="-122"/>
              <a:cs typeface="+mn-cs"/>
            </a:endParaRPr>
          </a:p>
        </p:txBody>
      </p:sp>
      <p:sp>
        <p:nvSpPr>
          <p:cNvPr id="1029" name="AutoShape 20"/>
          <p:cNvSpPr>
            <a:spLocks noChangeArrowheads="1"/>
          </p:cNvSpPr>
          <p:nvPr/>
        </p:nvSpPr>
        <p:spPr bwMode="gray">
          <a:xfrm>
            <a:off x="8229600" y="5638800"/>
            <a:ext cx="609600" cy="533400"/>
          </a:xfrm>
          <a:prstGeom prst="hexagon">
            <a:avLst>
              <a:gd name="adj" fmla="val 28571"/>
              <a:gd name="vf" fmla="val 115470"/>
            </a:avLst>
          </a:prstGeom>
          <a:solidFill>
            <a:srgbClr val="5086C2">
              <a:alpha val="34901"/>
            </a:srgbClr>
          </a:solidFill>
          <a:ln w="9525">
            <a:noFill/>
            <a:miter lim="800000"/>
            <a:headEnd/>
            <a:tailEnd/>
          </a:ln>
          <a:effectLst/>
        </p:spPr>
        <p:txBody>
          <a:bodyPr wrap="none" anchor="ctr"/>
          <a:lstStyle/>
          <a:p>
            <a:pPr fontAlgn="auto">
              <a:spcBef>
                <a:spcPts val="0"/>
              </a:spcBef>
              <a:spcAft>
                <a:spcPts val="0"/>
              </a:spcAft>
              <a:defRPr/>
            </a:pPr>
            <a:endParaRPr lang="zh-CN" altLang="en-US">
              <a:latin typeface="+mn-lt"/>
              <a:ea typeface="宋体" charset="-122"/>
              <a:cs typeface="+mn-cs"/>
            </a:endParaRPr>
          </a:p>
        </p:txBody>
      </p:sp>
      <p:sp>
        <p:nvSpPr>
          <p:cNvPr id="1030" name="AutoShape 21"/>
          <p:cNvSpPr>
            <a:spLocks noChangeArrowheads="1"/>
          </p:cNvSpPr>
          <p:nvPr/>
        </p:nvSpPr>
        <p:spPr bwMode="gray">
          <a:xfrm>
            <a:off x="8220075" y="6229350"/>
            <a:ext cx="609600" cy="533400"/>
          </a:xfrm>
          <a:prstGeom prst="hexagon">
            <a:avLst>
              <a:gd name="adj" fmla="val 28571"/>
              <a:gd name="vf" fmla="val 115470"/>
            </a:avLst>
          </a:prstGeom>
          <a:solidFill>
            <a:srgbClr val="5086C2">
              <a:alpha val="34901"/>
            </a:srgbClr>
          </a:solidFill>
          <a:ln w="9525">
            <a:noFill/>
            <a:miter lim="800000"/>
            <a:headEnd/>
            <a:tailEnd/>
          </a:ln>
          <a:effectLst/>
        </p:spPr>
        <p:txBody>
          <a:bodyPr wrap="none" anchor="ctr"/>
          <a:lstStyle/>
          <a:p>
            <a:pPr fontAlgn="auto">
              <a:spcBef>
                <a:spcPts val="0"/>
              </a:spcBef>
              <a:spcAft>
                <a:spcPts val="0"/>
              </a:spcAft>
              <a:defRPr/>
            </a:pPr>
            <a:endParaRPr lang="zh-CN" altLang="en-US">
              <a:latin typeface="+mn-lt"/>
              <a:ea typeface="宋体" charset="-122"/>
              <a:cs typeface="+mn-cs"/>
            </a:endParaRPr>
          </a:p>
        </p:txBody>
      </p:sp>
      <p:sp>
        <p:nvSpPr>
          <p:cNvPr id="2" name="Rectangle 3"/>
          <p:cNvSpPr>
            <a:spLocks noGrp="1" noChangeArrowheads="1"/>
          </p:cNvSpPr>
          <p:nvPr>
            <p:ph type="body" idx="1"/>
          </p:nvPr>
        </p:nvSpPr>
        <p:spPr bwMode="auto">
          <a:xfrm>
            <a:off x="457200" y="1219200"/>
            <a:ext cx="82296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grpSp>
        <p:nvGrpSpPr>
          <p:cNvPr id="1031" name="Group 22"/>
          <p:cNvGrpSpPr>
            <a:grpSpLocks/>
          </p:cNvGrpSpPr>
          <p:nvPr/>
        </p:nvGrpSpPr>
        <p:grpSpPr bwMode="auto">
          <a:xfrm>
            <a:off x="7886700" y="5791200"/>
            <a:ext cx="838200" cy="838200"/>
            <a:chOff x="18" y="144"/>
            <a:chExt cx="510" cy="480"/>
          </a:xfrm>
        </p:grpSpPr>
        <p:sp>
          <p:nvSpPr>
            <p:cNvPr id="1037" name="AutoShape 23"/>
            <p:cNvSpPr>
              <a:spLocks noChangeArrowheads="1"/>
            </p:cNvSpPr>
            <p:nvPr/>
          </p:nvSpPr>
          <p:spPr bwMode="gray">
            <a:xfrm>
              <a:off x="18" y="258"/>
              <a:ext cx="288" cy="240"/>
            </a:xfrm>
            <a:prstGeom prst="hexagon">
              <a:avLst>
                <a:gd name="adj" fmla="val 30000"/>
                <a:gd name="vf" fmla="val 115470"/>
              </a:avLst>
            </a:prstGeom>
            <a:solidFill>
              <a:schemeClr val="hlink"/>
            </a:solidFill>
            <a:ln w="28575">
              <a:solidFill>
                <a:schemeClr val="bg1"/>
              </a:solidFill>
              <a:miter lim="800000"/>
              <a:headEnd/>
              <a:tailEnd/>
            </a:ln>
            <a:effectLst>
              <a:outerShdw dist="56796" dir="1593903" algn="ctr" rotWithShape="0">
                <a:srgbClr val="666633">
                  <a:alpha val="50000"/>
                </a:srgbClr>
              </a:outerShdw>
            </a:effectLst>
          </p:spPr>
          <p:txBody>
            <a:bodyPr wrap="none" anchor="ctr"/>
            <a:lstStyle/>
            <a:p>
              <a:pPr fontAlgn="auto">
                <a:spcBef>
                  <a:spcPts val="0"/>
                </a:spcBef>
                <a:spcAft>
                  <a:spcPts val="0"/>
                </a:spcAft>
                <a:defRPr/>
              </a:pPr>
              <a:endParaRPr lang="zh-CN" altLang="en-US">
                <a:latin typeface="+mn-lt"/>
                <a:ea typeface="宋体" charset="-122"/>
                <a:cs typeface="+mn-cs"/>
              </a:endParaRPr>
            </a:p>
          </p:txBody>
        </p:sp>
        <p:sp>
          <p:nvSpPr>
            <p:cNvPr id="1038" name="AutoShape 24"/>
            <p:cNvSpPr>
              <a:spLocks noChangeArrowheads="1"/>
            </p:cNvSpPr>
            <p:nvPr/>
          </p:nvSpPr>
          <p:spPr bwMode="gray">
            <a:xfrm>
              <a:off x="240" y="144"/>
              <a:ext cx="288" cy="240"/>
            </a:xfrm>
            <a:prstGeom prst="hexagon">
              <a:avLst>
                <a:gd name="adj" fmla="val 30000"/>
                <a:gd name="vf" fmla="val 115470"/>
              </a:avLst>
            </a:prstGeom>
            <a:solidFill>
              <a:schemeClr val="accent2"/>
            </a:solidFill>
            <a:ln w="28575">
              <a:solidFill>
                <a:schemeClr val="bg1"/>
              </a:solidFill>
              <a:miter lim="800000"/>
              <a:headEnd/>
              <a:tailEnd/>
            </a:ln>
            <a:effectLst>
              <a:outerShdw dist="56796" dir="1593903" algn="ctr" rotWithShape="0">
                <a:srgbClr val="666633">
                  <a:alpha val="50000"/>
                </a:srgbClr>
              </a:outerShdw>
            </a:effectLst>
          </p:spPr>
          <p:txBody>
            <a:bodyPr wrap="none" anchor="ctr"/>
            <a:lstStyle/>
            <a:p>
              <a:pPr fontAlgn="auto">
                <a:spcBef>
                  <a:spcPts val="0"/>
                </a:spcBef>
                <a:spcAft>
                  <a:spcPts val="0"/>
                </a:spcAft>
                <a:defRPr/>
              </a:pPr>
              <a:endParaRPr lang="zh-CN" altLang="en-US">
                <a:latin typeface="+mn-lt"/>
                <a:ea typeface="宋体" charset="-122"/>
                <a:cs typeface="+mn-cs"/>
              </a:endParaRPr>
            </a:p>
          </p:txBody>
        </p:sp>
        <p:sp>
          <p:nvSpPr>
            <p:cNvPr id="1039" name="AutoShape 25"/>
            <p:cNvSpPr>
              <a:spLocks noChangeArrowheads="1"/>
            </p:cNvSpPr>
            <p:nvPr/>
          </p:nvSpPr>
          <p:spPr bwMode="gray">
            <a:xfrm>
              <a:off x="240" y="384"/>
              <a:ext cx="288" cy="240"/>
            </a:xfrm>
            <a:prstGeom prst="hexagon">
              <a:avLst>
                <a:gd name="adj" fmla="val 30000"/>
                <a:gd name="vf" fmla="val 115470"/>
              </a:avLst>
            </a:prstGeom>
            <a:solidFill>
              <a:schemeClr val="accent1"/>
            </a:solidFill>
            <a:ln w="28575">
              <a:solidFill>
                <a:schemeClr val="bg1"/>
              </a:solidFill>
              <a:miter lim="800000"/>
              <a:headEnd/>
              <a:tailEnd/>
            </a:ln>
            <a:effectLst>
              <a:outerShdw dist="56796" dir="1593903" algn="ctr" rotWithShape="0">
                <a:srgbClr val="666633">
                  <a:alpha val="50000"/>
                </a:srgbClr>
              </a:outerShdw>
            </a:effectLst>
          </p:spPr>
          <p:txBody>
            <a:bodyPr wrap="none" anchor="ctr"/>
            <a:lstStyle/>
            <a:p>
              <a:pPr fontAlgn="auto">
                <a:spcBef>
                  <a:spcPts val="0"/>
                </a:spcBef>
                <a:spcAft>
                  <a:spcPts val="0"/>
                </a:spcAft>
                <a:defRPr/>
              </a:pPr>
              <a:endParaRPr lang="zh-CN" altLang="en-US">
                <a:latin typeface="+mn-lt"/>
                <a:ea typeface="宋体" charset="-122"/>
                <a:cs typeface="+mn-cs"/>
              </a:endParaRPr>
            </a:p>
          </p:txBody>
        </p:sp>
      </p:grpSp>
      <p:sp>
        <p:nvSpPr>
          <p:cNvPr id="1032" name="Rectangle 2"/>
          <p:cNvSpPr>
            <a:spLocks noGrp="1" noChangeArrowheads="1"/>
          </p:cNvSpPr>
          <p:nvPr>
            <p:ph type="title"/>
          </p:nvPr>
        </p:nvSpPr>
        <p:spPr bwMode="white">
          <a:xfrm>
            <a:off x="1143000" y="381000"/>
            <a:ext cx="6705600" cy="563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grpSp>
        <p:nvGrpSpPr>
          <p:cNvPr id="1033" name="Group 16"/>
          <p:cNvGrpSpPr>
            <a:grpSpLocks/>
          </p:cNvGrpSpPr>
          <p:nvPr/>
        </p:nvGrpSpPr>
        <p:grpSpPr bwMode="auto">
          <a:xfrm>
            <a:off x="8153400" y="0"/>
            <a:ext cx="990600" cy="6858000"/>
            <a:chOff x="5040" y="0"/>
            <a:chExt cx="720" cy="4320"/>
          </a:xfrm>
        </p:grpSpPr>
        <p:sp>
          <p:nvSpPr>
            <p:cNvPr id="1040" name="Rectangle 17"/>
            <p:cNvSpPr>
              <a:spLocks noChangeArrowheads="1"/>
            </p:cNvSpPr>
            <p:nvPr/>
          </p:nvSpPr>
          <p:spPr bwMode="gray">
            <a:xfrm>
              <a:off x="5042" y="0"/>
              <a:ext cx="718" cy="4320"/>
            </a:xfrm>
            <a:prstGeom prst="rect">
              <a:avLst/>
            </a:prstGeom>
            <a:solidFill>
              <a:schemeClr val="folHlink">
                <a:alpha val="39999"/>
              </a:schemeClr>
            </a:solidFill>
            <a:ln w="9525">
              <a:noFill/>
              <a:miter lim="800000"/>
              <a:headEnd/>
              <a:tailEnd/>
            </a:ln>
            <a:effectLst/>
          </p:spPr>
          <p:txBody>
            <a:bodyPr wrap="none" anchor="ctr"/>
            <a:lstStyle/>
            <a:p>
              <a:pPr fontAlgn="auto">
                <a:spcBef>
                  <a:spcPts val="0"/>
                </a:spcBef>
                <a:spcAft>
                  <a:spcPts val="0"/>
                </a:spcAft>
                <a:defRPr/>
              </a:pPr>
              <a:endParaRPr lang="zh-CN" altLang="en-US">
                <a:latin typeface="+mn-lt"/>
                <a:ea typeface="宋体" charset="-122"/>
                <a:cs typeface="+mn-cs"/>
              </a:endParaRPr>
            </a:p>
          </p:txBody>
        </p:sp>
        <p:sp>
          <p:nvSpPr>
            <p:cNvPr id="1041" name="Rectangle 18"/>
            <p:cNvSpPr>
              <a:spLocks noChangeArrowheads="1"/>
            </p:cNvSpPr>
            <p:nvPr/>
          </p:nvSpPr>
          <p:spPr bwMode="gray">
            <a:xfrm>
              <a:off x="5040" y="219"/>
              <a:ext cx="720" cy="393"/>
            </a:xfrm>
            <a:prstGeom prst="rect">
              <a:avLst/>
            </a:prstGeom>
            <a:solidFill>
              <a:schemeClr val="tx1"/>
            </a:solidFill>
            <a:ln w="9525">
              <a:noFill/>
              <a:miter lim="800000"/>
              <a:headEnd/>
              <a:tailEnd/>
            </a:ln>
            <a:effectLst/>
          </p:spPr>
          <p:txBody>
            <a:bodyPr wrap="none" anchor="ctr"/>
            <a:lstStyle/>
            <a:p>
              <a:pPr fontAlgn="auto">
                <a:spcBef>
                  <a:spcPts val="0"/>
                </a:spcBef>
                <a:spcAft>
                  <a:spcPts val="0"/>
                </a:spcAft>
                <a:defRPr/>
              </a:pPr>
              <a:endParaRPr lang="zh-CN" altLang="en-US">
                <a:latin typeface="+mn-lt"/>
                <a:ea typeface="宋体" charset="-122"/>
                <a:cs typeface="+mn-cs"/>
              </a:endParaRPr>
            </a:p>
          </p:txBody>
        </p:sp>
      </p:grpSp>
      <p:pic>
        <p:nvPicPr>
          <p:cNvPr id="1034" name="Picture 14" descr="E Squared Logo - Green.jpg"/>
          <p:cNvPicPr>
            <a:picLocks noChangeAspect="1"/>
          </p:cNvPicPr>
          <p:nvPr/>
        </p:nvPicPr>
        <p:blipFill>
          <a:blip r:embed="rId15" cstate="print"/>
          <a:srcRect/>
          <a:stretch>
            <a:fillRect/>
          </a:stretch>
        </p:blipFill>
        <p:spPr bwMode="auto">
          <a:xfrm>
            <a:off x="141288" y="76200"/>
            <a:ext cx="1001712" cy="10668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9"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Lst>
  <p:txStyles>
    <p:title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Verdana" pitchFamily="34" charset="0"/>
        </a:defRPr>
      </a:lvl2pPr>
      <a:lvl3pPr algn="l" rtl="0" eaLnBrk="0" fontAlgn="base" hangingPunct="0">
        <a:spcBef>
          <a:spcPct val="0"/>
        </a:spcBef>
        <a:spcAft>
          <a:spcPct val="0"/>
        </a:spcAft>
        <a:defRPr sz="3200">
          <a:solidFill>
            <a:schemeClr val="bg1"/>
          </a:solidFill>
          <a:latin typeface="Verdana" pitchFamily="34" charset="0"/>
        </a:defRPr>
      </a:lvl3pPr>
      <a:lvl4pPr algn="l" rtl="0" eaLnBrk="0" fontAlgn="base" hangingPunct="0">
        <a:spcBef>
          <a:spcPct val="0"/>
        </a:spcBef>
        <a:spcAft>
          <a:spcPct val="0"/>
        </a:spcAft>
        <a:defRPr sz="3200">
          <a:solidFill>
            <a:schemeClr val="bg1"/>
          </a:solidFill>
          <a:latin typeface="Verdana" pitchFamily="34" charset="0"/>
        </a:defRPr>
      </a:lvl4pPr>
      <a:lvl5pPr algn="l" rtl="0" eaLnBrk="0" fontAlgn="base" hangingPunct="0">
        <a:spcBef>
          <a:spcPct val="0"/>
        </a:spcBef>
        <a:spcAft>
          <a:spcPct val="0"/>
        </a:spcAft>
        <a:defRPr sz="3200">
          <a:solidFill>
            <a:schemeClr val="bg1"/>
          </a:solidFill>
          <a:latin typeface="Verdana" pitchFamily="34" charset="0"/>
        </a:defRPr>
      </a:lvl5pPr>
      <a:lvl6pPr marL="457200" algn="l" rtl="0" eaLnBrk="1" fontAlgn="base" hangingPunct="1">
        <a:spcBef>
          <a:spcPct val="0"/>
        </a:spcBef>
        <a:spcAft>
          <a:spcPct val="0"/>
        </a:spcAft>
        <a:defRPr sz="3200">
          <a:solidFill>
            <a:schemeClr val="bg1"/>
          </a:solidFill>
          <a:latin typeface="Verdana" pitchFamily="34" charset="0"/>
        </a:defRPr>
      </a:lvl6pPr>
      <a:lvl7pPr marL="914400" algn="l" rtl="0" eaLnBrk="1" fontAlgn="base" hangingPunct="1">
        <a:spcBef>
          <a:spcPct val="0"/>
        </a:spcBef>
        <a:spcAft>
          <a:spcPct val="0"/>
        </a:spcAft>
        <a:defRPr sz="3200">
          <a:solidFill>
            <a:schemeClr val="bg1"/>
          </a:solidFill>
          <a:latin typeface="Verdana" pitchFamily="34" charset="0"/>
        </a:defRPr>
      </a:lvl7pPr>
      <a:lvl8pPr marL="1371600" algn="l" rtl="0" eaLnBrk="1" fontAlgn="base" hangingPunct="1">
        <a:spcBef>
          <a:spcPct val="0"/>
        </a:spcBef>
        <a:spcAft>
          <a:spcPct val="0"/>
        </a:spcAft>
        <a:defRPr sz="3200">
          <a:solidFill>
            <a:schemeClr val="bg1"/>
          </a:solidFill>
          <a:latin typeface="Verdana" pitchFamily="34" charset="0"/>
        </a:defRPr>
      </a:lvl8pPr>
      <a:lvl9pPr marL="1828800" algn="l" rtl="0" eaLnBrk="1" fontAlgn="base" hangingPunct="1">
        <a:spcBef>
          <a:spcPct val="0"/>
        </a:spcBef>
        <a:spcAft>
          <a:spcPct val="0"/>
        </a:spcAft>
        <a:defRPr sz="3200">
          <a:solidFill>
            <a:schemeClr val="bg1"/>
          </a:solidFill>
          <a:latin typeface="Verdana" pitchFamily="34"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ideo" Target="file:///C:\Users\Public\Documents\Documents\2%20-%20Personal\Career%20Partners\E%20Squared%20Curriculum\Marketing\Customer%20Service%20Lessons%20from%20Taxi%20Terry%20by%20Business%20Speaker%20Scott%20McKain.mp4" TargetMode="Externa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3"/>
          <p:cNvSpPr>
            <a:spLocks noGrp="1"/>
          </p:cNvSpPr>
          <p:nvPr>
            <p:ph type="ctrTitle"/>
          </p:nvPr>
        </p:nvSpPr>
        <p:spPr>
          <a:xfrm>
            <a:off x="0" y="609600"/>
            <a:ext cx="9144000" cy="1012825"/>
          </a:xfrm>
        </p:spPr>
        <p:txBody>
          <a:bodyPr/>
          <a:lstStyle/>
          <a:p>
            <a:pPr eaLnBrk="1" hangingPunct="1"/>
            <a:r>
              <a:rPr lang="en-US" sz="5400" dirty="0" smtClean="0"/>
              <a:t>Marketing</a:t>
            </a:r>
          </a:p>
        </p:txBody>
      </p:sp>
      <p:sp>
        <p:nvSpPr>
          <p:cNvPr id="3075" name="TextBox 6"/>
          <p:cNvSpPr txBox="1">
            <a:spLocks noChangeArrowheads="1"/>
          </p:cNvSpPr>
          <p:nvPr/>
        </p:nvSpPr>
        <p:spPr bwMode="auto">
          <a:xfrm>
            <a:off x="5486400" y="152400"/>
            <a:ext cx="3200400" cy="400050"/>
          </a:xfrm>
          <a:prstGeom prst="rect">
            <a:avLst/>
          </a:prstGeom>
          <a:noFill/>
          <a:ln w="9525">
            <a:noFill/>
            <a:miter lim="800000"/>
            <a:headEnd/>
            <a:tailEnd/>
          </a:ln>
        </p:spPr>
        <p:txBody>
          <a:bodyPr>
            <a:spAutoFit/>
          </a:bodyPr>
          <a:lstStyle/>
          <a:p>
            <a:pPr algn="r"/>
            <a:r>
              <a:rPr lang="en-US" sz="2000" b="1">
                <a:solidFill>
                  <a:srgbClr val="48806B"/>
                </a:solidFill>
                <a:latin typeface="Verdana" pitchFamily="34" charset="0"/>
              </a:rPr>
              <a:t>Workshop</a:t>
            </a:r>
            <a:r>
              <a:rPr lang="en-US" sz="2000" b="1">
                <a:latin typeface="Verdana" pitchFamily="34" charset="0"/>
              </a:rPr>
              <a:t> #2</a:t>
            </a:r>
          </a:p>
        </p:txBody>
      </p:sp>
      <p:sp>
        <p:nvSpPr>
          <p:cNvPr id="3076" name="TextBox 4"/>
          <p:cNvSpPr txBox="1">
            <a:spLocks noChangeArrowheads="1"/>
          </p:cNvSpPr>
          <p:nvPr/>
        </p:nvSpPr>
        <p:spPr bwMode="auto">
          <a:xfrm>
            <a:off x="-76200" y="6627813"/>
            <a:ext cx="1981200" cy="230187"/>
          </a:xfrm>
          <a:prstGeom prst="rect">
            <a:avLst/>
          </a:prstGeom>
          <a:noFill/>
          <a:ln w="9525">
            <a:noFill/>
            <a:miter lim="800000"/>
            <a:headEnd/>
            <a:tailEnd/>
          </a:ln>
        </p:spPr>
        <p:txBody>
          <a:bodyPr>
            <a:spAutoFit/>
          </a:bodyPr>
          <a:lstStyle/>
          <a:p>
            <a:r>
              <a:rPr lang="en-US" sz="900"/>
              <a:t>© Career Partners, Inc.  2013</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smtClean="0"/>
              <a:t>Price</a:t>
            </a:r>
          </a:p>
        </p:txBody>
      </p:sp>
      <p:sp>
        <p:nvSpPr>
          <p:cNvPr id="16387" name="Content Placeholder 2"/>
          <p:cNvSpPr>
            <a:spLocks noGrp="1"/>
          </p:cNvSpPr>
          <p:nvPr>
            <p:ph idx="1"/>
          </p:nvPr>
        </p:nvSpPr>
        <p:spPr>
          <a:xfrm>
            <a:off x="0" y="1143000"/>
            <a:ext cx="8153400" cy="5638800"/>
          </a:xfrm>
        </p:spPr>
        <p:txBody>
          <a:bodyPr/>
          <a:lstStyle/>
          <a:p>
            <a:pPr eaLnBrk="1" hangingPunct="1">
              <a:buClr>
                <a:schemeClr val="tx1"/>
              </a:buClr>
              <a:buFont typeface="Wingdings" panose="05000000000000000000" pitchFamily="2" charset="2"/>
              <a:buChar char="§"/>
            </a:pPr>
            <a:r>
              <a:rPr lang="en-US" sz="2400" b="0" dirty="0" smtClean="0"/>
              <a:t>Develop the habit of continually examining and re-examining the prices of the products and services you sell to make sure they're still appropriate to the realities of the current market. </a:t>
            </a:r>
          </a:p>
          <a:p>
            <a:pPr marL="0" indent="0" eaLnBrk="1" hangingPunct="1">
              <a:buClr>
                <a:schemeClr val="tx1"/>
              </a:buClr>
              <a:buNone/>
            </a:pPr>
            <a:endParaRPr lang="en-US" sz="1600" b="0" dirty="0" smtClean="0"/>
          </a:p>
          <a:p>
            <a:pPr lvl="0" eaLnBrk="1" hangingPunct="1">
              <a:buClr>
                <a:schemeClr val="tx1"/>
              </a:buClr>
              <a:buFont typeface="Wingdings" panose="05000000000000000000" pitchFamily="2" charset="2"/>
              <a:buChar char="§"/>
              <a:defRPr/>
            </a:pPr>
            <a:r>
              <a:rPr lang="en-US" sz="2400" b="0" dirty="0">
                <a:solidFill>
                  <a:srgbClr val="48806B"/>
                </a:solidFill>
                <a:cs typeface="Arial" charset="0"/>
              </a:rPr>
              <a:t>Sometimes you need to lower your prices. </a:t>
            </a:r>
            <a:endParaRPr lang="en-US" sz="2400" b="0" dirty="0" smtClean="0">
              <a:solidFill>
                <a:srgbClr val="48806B"/>
              </a:solidFill>
              <a:cs typeface="Arial" charset="0"/>
            </a:endParaRPr>
          </a:p>
          <a:p>
            <a:pPr marL="0" lvl="0" indent="0" eaLnBrk="1" hangingPunct="1">
              <a:buClr>
                <a:schemeClr val="tx1"/>
              </a:buClr>
              <a:buNone/>
              <a:defRPr/>
            </a:pPr>
            <a:endParaRPr lang="en-US" sz="1600" b="0" dirty="0" smtClean="0">
              <a:solidFill>
                <a:srgbClr val="48806B"/>
              </a:solidFill>
              <a:cs typeface="Arial" charset="0"/>
            </a:endParaRPr>
          </a:p>
          <a:p>
            <a:pPr lvl="0" eaLnBrk="1" hangingPunct="1">
              <a:buClr>
                <a:schemeClr val="tx1"/>
              </a:buClr>
              <a:buFont typeface="Wingdings" panose="05000000000000000000" pitchFamily="2" charset="2"/>
              <a:buChar char="§"/>
              <a:defRPr/>
            </a:pPr>
            <a:r>
              <a:rPr lang="en-US" sz="2400" b="0" dirty="0">
                <a:solidFill>
                  <a:srgbClr val="48806B"/>
                </a:solidFill>
                <a:cs typeface="Arial" charset="0"/>
              </a:rPr>
              <a:t>At other times, it may be appropriate to raise your prices. </a:t>
            </a:r>
            <a:endParaRPr lang="en-US" sz="2400" b="0" dirty="0" smtClean="0">
              <a:solidFill>
                <a:srgbClr val="48806B"/>
              </a:solidFill>
              <a:cs typeface="Arial" charset="0"/>
            </a:endParaRPr>
          </a:p>
          <a:p>
            <a:pPr lvl="0" eaLnBrk="1" hangingPunct="1">
              <a:buClr>
                <a:schemeClr val="tx1"/>
              </a:buClr>
              <a:buFont typeface="Wingdings" panose="05000000000000000000" pitchFamily="2" charset="2"/>
              <a:buChar char="§"/>
              <a:defRPr/>
            </a:pPr>
            <a:endParaRPr lang="en-US" sz="1600" b="0" dirty="0" smtClean="0">
              <a:solidFill>
                <a:srgbClr val="48806B"/>
              </a:solidFill>
              <a:cs typeface="Arial" charset="0"/>
            </a:endParaRPr>
          </a:p>
          <a:p>
            <a:pPr lvl="0" eaLnBrk="1" hangingPunct="1">
              <a:buClr>
                <a:schemeClr val="tx1"/>
              </a:buClr>
              <a:buFont typeface="Wingdings" panose="05000000000000000000" pitchFamily="2" charset="2"/>
              <a:buChar char="§"/>
              <a:defRPr/>
            </a:pPr>
            <a:r>
              <a:rPr lang="en-US" sz="2400" b="0" dirty="0">
                <a:solidFill>
                  <a:srgbClr val="48806B"/>
                </a:solidFill>
                <a:cs typeface="Arial" charset="0"/>
              </a:rPr>
              <a:t>What is best for you</a:t>
            </a:r>
            <a:r>
              <a:rPr lang="en-US" sz="2400" b="0" dirty="0" smtClean="0">
                <a:solidFill>
                  <a:srgbClr val="48806B"/>
                </a:solidFill>
                <a:cs typeface="Arial" charset="0"/>
              </a:rPr>
              <a:t>?</a:t>
            </a:r>
          </a:p>
          <a:p>
            <a:pPr marL="0" lvl="0" indent="0" eaLnBrk="1" hangingPunct="1">
              <a:buClr>
                <a:schemeClr val="tx1"/>
              </a:buClr>
              <a:buNone/>
              <a:defRPr/>
            </a:pPr>
            <a:endParaRPr lang="en-US" sz="1600" b="0" dirty="0" smtClean="0">
              <a:solidFill>
                <a:srgbClr val="48806B"/>
              </a:solidFill>
              <a:cs typeface="Arial" charset="0"/>
            </a:endParaRPr>
          </a:p>
          <a:p>
            <a:pPr lvl="0" eaLnBrk="1" hangingPunct="1">
              <a:buClr>
                <a:schemeClr val="tx1"/>
              </a:buClr>
              <a:buFont typeface="Wingdings" panose="05000000000000000000" pitchFamily="2" charset="2"/>
              <a:buChar char="§"/>
              <a:defRPr/>
            </a:pPr>
            <a:r>
              <a:rPr lang="en-US" sz="2400" b="0" dirty="0">
                <a:solidFill>
                  <a:srgbClr val="48806B"/>
                </a:solidFill>
                <a:cs typeface="Arial" charset="0"/>
              </a:rPr>
              <a:t>How do you match up to the competition?</a:t>
            </a:r>
          </a:p>
          <a:p>
            <a:pPr lvl="0" eaLnBrk="1" hangingPunct="1">
              <a:buClr>
                <a:schemeClr val="tx1"/>
              </a:buClr>
              <a:buFont typeface="Wingdings" panose="05000000000000000000" pitchFamily="2" charset="2"/>
              <a:buChar char="§"/>
              <a:defRPr/>
            </a:pPr>
            <a:endParaRPr lang="en-US" sz="2400" b="0" dirty="0">
              <a:solidFill>
                <a:srgbClr val="48806B"/>
              </a:solidFill>
              <a:cs typeface="Arial" charset="0"/>
            </a:endParaRPr>
          </a:p>
          <a:p>
            <a:pPr lvl="0" eaLnBrk="1" hangingPunct="1">
              <a:buClr>
                <a:srgbClr val="76C14D"/>
              </a:buClr>
              <a:buFont typeface="Wingdings" panose="05000000000000000000" pitchFamily="2" charset="2"/>
              <a:buChar char="§"/>
              <a:defRPr/>
            </a:pPr>
            <a:endParaRPr lang="en-US" sz="2400" b="0" dirty="0">
              <a:solidFill>
                <a:srgbClr val="48806B"/>
              </a:solidFill>
              <a:cs typeface="Arial" charset="0"/>
            </a:endParaRPr>
          </a:p>
          <a:p>
            <a:pPr lvl="0" eaLnBrk="1" hangingPunct="1">
              <a:buClr>
                <a:srgbClr val="76C14D"/>
              </a:buClr>
              <a:buFont typeface="Wingdings" panose="05000000000000000000" pitchFamily="2" charset="2"/>
              <a:buChar char="§"/>
              <a:defRPr/>
            </a:pPr>
            <a:endParaRPr lang="en-US" sz="2400" b="0" dirty="0">
              <a:solidFill>
                <a:srgbClr val="48806B"/>
              </a:solidFill>
              <a:cs typeface="Arial" charset="0"/>
            </a:endParaRPr>
          </a:p>
          <a:p>
            <a:pPr eaLnBrk="1" hangingPunct="1">
              <a:buFont typeface="Wingdings" panose="05000000000000000000" pitchFamily="2" charset="2"/>
              <a:buChar char="§"/>
            </a:pPr>
            <a:endParaRPr lang="en-US" sz="2400" b="0" dirty="0" smtClean="0"/>
          </a:p>
        </p:txBody>
      </p:sp>
      <p:pic>
        <p:nvPicPr>
          <p:cNvPr id="16388" name="Picture 2" descr="http://capnbob.us/blog/wp-content/uploads/2007/05/dollar-sign.gif"/>
          <p:cNvPicPr>
            <a:picLocks noChangeAspect="1" noChangeArrowheads="1"/>
          </p:cNvPicPr>
          <p:nvPr/>
        </p:nvPicPr>
        <p:blipFill>
          <a:blip r:embed="rId3" cstate="print"/>
          <a:srcRect/>
          <a:stretch>
            <a:fillRect/>
          </a:stretch>
        </p:blipFill>
        <p:spPr bwMode="auto">
          <a:xfrm rot="20703274">
            <a:off x="7258590" y="1742924"/>
            <a:ext cx="771525" cy="1057275"/>
          </a:xfrm>
          <a:prstGeom prst="rect">
            <a:avLst/>
          </a:prstGeom>
          <a:noFill/>
          <a:ln w="9525">
            <a:noFill/>
            <a:miter lim="800000"/>
            <a:headEnd/>
            <a:tailEnd/>
          </a:ln>
        </p:spPr>
      </p:pic>
      <p:sp>
        <p:nvSpPr>
          <p:cNvPr id="5" name="Content Placeholder 2"/>
          <p:cNvSpPr txBox="1">
            <a:spLocks/>
          </p:cNvSpPr>
          <p:nvPr/>
        </p:nvSpPr>
        <p:spPr bwMode="auto">
          <a:xfrm>
            <a:off x="-2971800" y="6248400"/>
            <a:ext cx="7315200" cy="609600"/>
          </a:xfrm>
          <a:prstGeom prst="rect">
            <a:avLst/>
          </a:prstGeom>
          <a:noFill/>
          <a:ln w="9525">
            <a:noFill/>
            <a:miter lim="800000"/>
            <a:headEnd/>
            <a:tailEnd/>
          </a:ln>
          <a:effectLst/>
        </p:spPr>
        <p:txBody>
          <a:bodyPr/>
          <a:lstStyle/>
          <a:p>
            <a:pPr marL="342900" indent="-342900">
              <a:spcBef>
                <a:spcPct val="20000"/>
              </a:spcBef>
              <a:buClr>
                <a:schemeClr val="hlink"/>
              </a:buClr>
              <a:buFont typeface="Wingdings" panose="05000000000000000000" pitchFamily="2" charset="2"/>
              <a:buChar char="§"/>
              <a:defRPr/>
            </a:pPr>
            <a:endParaRPr lang="en-US" sz="2400" kern="0" dirty="0">
              <a:latin typeface="+mn-lt"/>
              <a:cs typeface="+mn-cs"/>
            </a:endParaRPr>
          </a:p>
        </p:txBody>
      </p:sp>
      <p:sp>
        <p:nvSpPr>
          <p:cNvPr id="6" name="Content Placeholder 2"/>
          <p:cNvSpPr txBox="1">
            <a:spLocks/>
          </p:cNvSpPr>
          <p:nvPr/>
        </p:nvSpPr>
        <p:spPr bwMode="auto">
          <a:xfrm>
            <a:off x="9220200" y="4876800"/>
            <a:ext cx="7315200" cy="990600"/>
          </a:xfrm>
          <a:prstGeom prst="rect">
            <a:avLst/>
          </a:prstGeom>
          <a:noFill/>
          <a:ln w="9525">
            <a:noFill/>
            <a:miter lim="800000"/>
            <a:headEnd/>
            <a:tailEnd/>
          </a:ln>
          <a:effectLst/>
        </p:spPr>
        <p:txBody>
          <a:bodyPr/>
          <a:lstStyle/>
          <a:p>
            <a:pPr marL="342900" indent="-342900">
              <a:spcBef>
                <a:spcPct val="20000"/>
              </a:spcBef>
              <a:buClr>
                <a:schemeClr val="hlink"/>
              </a:buClr>
              <a:buFont typeface="Wingdings" panose="05000000000000000000" pitchFamily="2" charset="2"/>
              <a:buChar char="§"/>
              <a:defRPr/>
            </a:pPr>
            <a:endParaRPr lang="en-US" sz="2400" kern="0" dirty="0">
              <a:latin typeface="+mn-lt"/>
              <a:cs typeface="+mn-cs"/>
            </a:endParaRPr>
          </a:p>
        </p:txBody>
      </p:sp>
      <p:sp>
        <p:nvSpPr>
          <p:cNvPr id="7" name="Content Placeholder 2"/>
          <p:cNvSpPr txBox="1">
            <a:spLocks/>
          </p:cNvSpPr>
          <p:nvPr/>
        </p:nvSpPr>
        <p:spPr bwMode="auto">
          <a:xfrm>
            <a:off x="9906000" y="3886200"/>
            <a:ext cx="7315200" cy="609600"/>
          </a:xfrm>
          <a:prstGeom prst="rect">
            <a:avLst/>
          </a:prstGeom>
          <a:noFill/>
          <a:ln w="9525">
            <a:noFill/>
            <a:miter lim="800000"/>
            <a:headEnd/>
            <a:tailEnd/>
          </a:ln>
          <a:effectLst/>
        </p:spPr>
        <p:txBody>
          <a:bodyPr/>
          <a:lstStyle/>
          <a:p>
            <a:pPr marL="342900" indent="-342900">
              <a:spcBef>
                <a:spcPct val="20000"/>
              </a:spcBef>
              <a:buClr>
                <a:schemeClr val="hlink"/>
              </a:buClr>
              <a:buFont typeface="Wingdings" panose="05000000000000000000" pitchFamily="2" charset="2"/>
              <a:buChar char="§"/>
              <a:defRPr/>
            </a:pPr>
            <a:endParaRPr lang="en-US" sz="2400" kern="0" dirty="0">
              <a:latin typeface="+mn-lt"/>
              <a:cs typeface="+mn-cs"/>
            </a:endParaRPr>
          </a:p>
        </p:txBody>
      </p:sp>
      <p:sp>
        <p:nvSpPr>
          <p:cNvPr id="8" name="Content Placeholder 2"/>
          <p:cNvSpPr txBox="1">
            <a:spLocks/>
          </p:cNvSpPr>
          <p:nvPr/>
        </p:nvSpPr>
        <p:spPr bwMode="auto">
          <a:xfrm>
            <a:off x="9753600" y="1661319"/>
            <a:ext cx="7315200" cy="685800"/>
          </a:xfrm>
          <a:prstGeom prst="rect">
            <a:avLst/>
          </a:prstGeom>
          <a:noFill/>
          <a:ln w="9525">
            <a:noFill/>
            <a:miter lim="800000"/>
            <a:headEnd/>
            <a:tailEnd/>
          </a:ln>
          <a:effectLst/>
        </p:spPr>
        <p:txBody>
          <a:bodyPr/>
          <a:lstStyle/>
          <a:p>
            <a:pPr marL="342900" indent="-342900">
              <a:spcBef>
                <a:spcPct val="20000"/>
              </a:spcBef>
              <a:buClr>
                <a:schemeClr val="hlink"/>
              </a:buClr>
              <a:buFont typeface="Wingdings" panose="05000000000000000000" pitchFamily="2" charset="2"/>
              <a:buChar char="§"/>
              <a:defRPr/>
            </a:pPr>
            <a:endParaRPr lang="en-US" sz="2400" kern="0" dirty="0">
              <a:latin typeface="+mn-lt"/>
              <a:cs typeface="+mn-cs"/>
            </a:endParaRPr>
          </a:p>
        </p:txBody>
      </p:sp>
      <p:sp>
        <p:nvSpPr>
          <p:cNvPr id="16393" name="TextBox 8"/>
          <p:cNvSpPr txBox="1">
            <a:spLocks noChangeArrowheads="1"/>
          </p:cNvSpPr>
          <p:nvPr/>
        </p:nvSpPr>
        <p:spPr bwMode="auto">
          <a:xfrm>
            <a:off x="-76200" y="6627813"/>
            <a:ext cx="1981200" cy="230187"/>
          </a:xfrm>
          <a:prstGeom prst="rect">
            <a:avLst/>
          </a:prstGeom>
          <a:noFill/>
          <a:ln w="9525">
            <a:noFill/>
            <a:miter lim="800000"/>
            <a:headEnd/>
            <a:tailEnd/>
          </a:ln>
        </p:spPr>
        <p:txBody>
          <a:bodyPr>
            <a:spAutoFit/>
          </a:bodyPr>
          <a:lstStyle/>
          <a:p>
            <a:r>
              <a:rPr lang="en-US" sz="900"/>
              <a:t>© Career Partners, Inc.  2013</a:t>
            </a:r>
          </a:p>
        </p:txBody>
      </p:sp>
      <p:pic>
        <p:nvPicPr>
          <p:cNvPr id="10" name="Picture 2" descr="http://capnbob.us/blog/wp-content/uploads/2007/05/dollar-sign.gif"/>
          <p:cNvPicPr>
            <a:picLocks noChangeAspect="1" noChangeArrowheads="1"/>
          </p:cNvPicPr>
          <p:nvPr/>
        </p:nvPicPr>
        <p:blipFill>
          <a:blip r:embed="rId3" cstate="print"/>
          <a:srcRect/>
          <a:stretch>
            <a:fillRect/>
          </a:stretch>
        </p:blipFill>
        <p:spPr bwMode="auto">
          <a:xfrm rot="21154725">
            <a:off x="7946618" y="1170677"/>
            <a:ext cx="771525" cy="10572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nodePh="1">
                                  <p:stCondLst>
                                    <p:cond delay="0"/>
                                  </p:stCondLst>
                                  <p:endCondLst>
                                    <p:cond evt="begin" delay="0">
                                      <p:tn val="9"/>
                                    </p:cond>
                                  </p:end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nodePh="1">
                                  <p:stCondLst>
                                    <p:cond delay="0"/>
                                  </p:stCondLst>
                                  <p:endCondLst>
                                    <p:cond evt="begin" delay="0">
                                      <p:tn val="13"/>
                                    </p:cond>
                                  </p:end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nodePh="1">
                                  <p:stCondLst>
                                    <p:cond delay="0"/>
                                  </p:stCondLst>
                                  <p:endCondLst>
                                    <p:cond evt="begin" delay="0">
                                      <p:tn val="17"/>
                                    </p:cond>
                                  </p:end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smtClean="0"/>
              <a:t>Place</a:t>
            </a:r>
          </a:p>
        </p:txBody>
      </p:sp>
      <p:sp>
        <p:nvSpPr>
          <p:cNvPr id="17411" name="Content Placeholder 2"/>
          <p:cNvSpPr>
            <a:spLocks noGrp="1"/>
          </p:cNvSpPr>
          <p:nvPr>
            <p:ph idx="1"/>
          </p:nvPr>
        </p:nvSpPr>
        <p:spPr>
          <a:xfrm>
            <a:off x="0" y="1176842"/>
            <a:ext cx="7620000" cy="5562600"/>
          </a:xfrm>
        </p:spPr>
        <p:txBody>
          <a:bodyPr/>
          <a:lstStyle/>
          <a:p>
            <a:pPr eaLnBrk="1" hangingPunct="1">
              <a:buClr>
                <a:schemeClr val="tx1"/>
              </a:buClr>
              <a:buFont typeface="Wingdings" panose="05000000000000000000" pitchFamily="2" charset="2"/>
              <a:buChar char="§"/>
            </a:pPr>
            <a:r>
              <a:rPr lang="en-US" sz="2400" b="0" dirty="0" smtClean="0"/>
              <a:t>This is the place where your product or service is actually sold. </a:t>
            </a:r>
          </a:p>
          <a:p>
            <a:pPr eaLnBrk="1" hangingPunct="1">
              <a:buClr>
                <a:schemeClr val="tx1"/>
              </a:buClr>
              <a:buFont typeface="Wingdings" panose="05000000000000000000" pitchFamily="2" charset="2"/>
              <a:buChar char="§"/>
            </a:pPr>
            <a:endParaRPr lang="en-US" sz="2400" b="0" dirty="0"/>
          </a:p>
          <a:p>
            <a:pPr lvl="0" eaLnBrk="1" hangingPunct="1">
              <a:buClr>
                <a:schemeClr val="tx1"/>
              </a:buClr>
              <a:buFont typeface="Wingdings" panose="05000000000000000000" pitchFamily="2" charset="2"/>
              <a:buChar char="§"/>
              <a:defRPr/>
            </a:pPr>
            <a:r>
              <a:rPr lang="en-US" sz="2400" b="0" dirty="0">
                <a:solidFill>
                  <a:srgbClr val="48806B"/>
                </a:solidFill>
                <a:cs typeface="Arial" charset="0"/>
              </a:rPr>
              <a:t>Develop the habit of reviewing and reflecting upon the exact location where the customer meets the salesperson.</a:t>
            </a:r>
          </a:p>
          <a:p>
            <a:pPr eaLnBrk="1" hangingPunct="1">
              <a:buClr>
                <a:schemeClr val="tx1"/>
              </a:buClr>
              <a:buFont typeface="Wingdings" panose="05000000000000000000" pitchFamily="2" charset="2"/>
              <a:buChar char="§"/>
            </a:pPr>
            <a:endParaRPr lang="en-US" sz="2400" b="0" dirty="0" smtClean="0"/>
          </a:p>
          <a:p>
            <a:pPr lvl="0" eaLnBrk="1" hangingPunct="1">
              <a:buClr>
                <a:schemeClr val="tx1"/>
              </a:buClr>
              <a:buFont typeface="Wingdings" panose="05000000000000000000" pitchFamily="2" charset="2"/>
              <a:buChar char="§"/>
              <a:defRPr/>
            </a:pPr>
            <a:r>
              <a:rPr lang="en-US" sz="2400" b="0" dirty="0">
                <a:solidFill>
                  <a:srgbClr val="48806B"/>
                </a:solidFill>
                <a:cs typeface="Arial" charset="0"/>
              </a:rPr>
              <a:t>Sometimes a change in place can lead to a rapid increase in sales.</a:t>
            </a:r>
          </a:p>
          <a:p>
            <a:pPr eaLnBrk="1" hangingPunct="1">
              <a:buFont typeface="Wingdings" panose="05000000000000000000" pitchFamily="2" charset="2"/>
              <a:buChar char="§"/>
            </a:pPr>
            <a:endParaRPr lang="en-US" sz="2400" b="0" dirty="0" smtClean="0"/>
          </a:p>
          <a:p>
            <a:pPr eaLnBrk="1" hangingPunct="1"/>
            <a:endParaRPr lang="en-US" b="0" dirty="0" smtClean="0"/>
          </a:p>
        </p:txBody>
      </p:sp>
      <p:sp>
        <p:nvSpPr>
          <p:cNvPr id="17415" name="TextBox 6"/>
          <p:cNvSpPr txBox="1">
            <a:spLocks noChangeArrowheads="1"/>
          </p:cNvSpPr>
          <p:nvPr/>
        </p:nvSpPr>
        <p:spPr bwMode="auto">
          <a:xfrm>
            <a:off x="-76200" y="6627813"/>
            <a:ext cx="1981200" cy="230187"/>
          </a:xfrm>
          <a:prstGeom prst="rect">
            <a:avLst/>
          </a:prstGeom>
          <a:noFill/>
          <a:ln w="9525">
            <a:noFill/>
            <a:miter lim="800000"/>
            <a:headEnd/>
            <a:tailEnd/>
          </a:ln>
        </p:spPr>
        <p:txBody>
          <a:bodyPr>
            <a:spAutoFit/>
          </a:bodyPr>
          <a:lstStyle/>
          <a:p>
            <a:r>
              <a:rPr lang="en-US" sz="900"/>
              <a:t>© Career Partners, Inc.  2013</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smtClean="0"/>
              <a:t>People</a:t>
            </a:r>
          </a:p>
        </p:txBody>
      </p:sp>
      <p:sp>
        <p:nvSpPr>
          <p:cNvPr id="18435" name="Content Placeholder 2"/>
          <p:cNvSpPr>
            <a:spLocks noGrp="1"/>
          </p:cNvSpPr>
          <p:nvPr>
            <p:ph idx="1"/>
          </p:nvPr>
        </p:nvSpPr>
        <p:spPr>
          <a:xfrm>
            <a:off x="0" y="1219200"/>
            <a:ext cx="8153400" cy="5638800"/>
          </a:xfrm>
        </p:spPr>
        <p:txBody>
          <a:bodyPr/>
          <a:lstStyle/>
          <a:p>
            <a:pPr eaLnBrk="1" hangingPunct="1">
              <a:buClr>
                <a:schemeClr val="tx1"/>
              </a:buClr>
              <a:buFont typeface="Wingdings" panose="05000000000000000000" pitchFamily="2" charset="2"/>
              <a:buChar char="§"/>
            </a:pPr>
            <a:r>
              <a:rPr lang="en-US" sz="2400" b="0" dirty="0" smtClean="0"/>
              <a:t>The final P of the marketing mix is people.</a:t>
            </a:r>
          </a:p>
          <a:p>
            <a:pPr marL="0" indent="0" eaLnBrk="1" hangingPunct="1">
              <a:buClr>
                <a:schemeClr val="tx1"/>
              </a:buClr>
              <a:buNone/>
            </a:pPr>
            <a:endParaRPr lang="en-US" sz="1600" b="0" dirty="0"/>
          </a:p>
          <a:p>
            <a:pPr lvl="0" eaLnBrk="1" hangingPunct="1">
              <a:buClr>
                <a:schemeClr val="tx1"/>
              </a:buClr>
              <a:buFont typeface="Wingdings" panose="05000000000000000000" pitchFamily="2" charset="2"/>
              <a:buChar char="§"/>
              <a:defRPr/>
            </a:pPr>
            <a:r>
              <a:rPr lang="en-US" sz="2400" b="0" dirty="0">
                <a:solidFill>
                  <a:srgbClr val="48806B"/>
                </a:solidFill>
                <a:cs typeface="Arial" charset="0"/>
              </a:rPr>
              <a:t>Develop the habit of thinking in terms of the people inside and outside of your business who are responsible for every element of your sales and marketing strategy and activities</a:t>
            </a:r>
            <a:r>
              <a:rPr lang="en-US" sz="2400" b="0" dirty="0" smtClean="0">
                <a:solidFill>
                  <a:srgbClr val="48806B"/>
                </a:solidFill>
                <a:cs typeface="Arial" charset="0"/>
              </a:rPr>
              <a:t>.</a:t>
            </a:r>
          </a:p>
          <a:p>
            <a:pPr marL="0" lvl="0" indent="0" eaLnBrk="1" hangingPunct="1">
              <a:buClr>
                <a:schemeClr val="tx1"/>
              </a:buClr>
              <a:buNone/>
              <a:defRPr/>
            </a:pPr>
            <a:endParaRPr lang="en-US" sz="1600" b="0" dirty="0">
              <a:solidFill>
                <a:srgbClr val="48806B"/>
              </a:solidFill>
              <a:cs typeface="Arial" charset="0"/>
            </a:endParaRPr>
          </a:p>
          <a:p>
            <a:pPr lvl="0" eaLnBrk="1" hangingPunct="1">
              <a:buClr>
                <a:schemeClr val="tx1"/>
              </a:buClr>
              <a:buFont typeface="Wingdings" panose="05000000000000000000" pitchFamily="2" charset="2"/>
              <a:buChar char="§"/>
              <a:defRPr/>
            </a:pPr>
            <a:r>
              <a:rPr lang="en-US" sz="2400" b="0" dirty="0">
                <a:solidFill>
                  <a:srgbClr val="48806B"/>
                </a:solidFill>
                <a:cs typeface="Arial" charset="0"/>
              </a:rPr>
              <a:t>Every decision and policy has to be carried out by a specific person, in a specific way. </a:t>
            </a:r>
          </a:p>
          <a:p>
            <a:pPr marL="0" indent="0" eaLnBrk="1" hangingPunct="1">
              <a:buClr>
                <a:schemeClr val="tx1"/>
              </a:buClr>
              <a:buNone/>
            </a:pPr>
            <a:endParaRPr lang="en-US" sz="1600" b="0" dirty="0" smtClean="0"/>
          </a:p>
          <a:p>
            <a:pPr lvl="0" eaLnBrk="1" hangingPunct="1">
              <a:buClr>
                <a:schemeClr val="tx1"/>
              </a:buClr>
              <a:buFont typeface="Wingdings" panose="05000000000000000000" pitchFamily="2" charset="2"/>
              <a:buChar char="§"/>
              <a:defRPr/>
            </a:pPr>
            <a:r>
              <a:rPr lang="en-US" sz="2400" b="0" dirty="0">
                <a:solidFill>
                  <a:srgbClr val="48806B"/>
                </a:solidFill>
                <a:cs typeface="Arial" charset="0"/>
              </a:rPr>
              <a:t>Your ability to select, recruit, hire and retain the proper people, with the skills and abilities to do the job you need to have done, is more important than everything else put together.</a:t>
            </a:r>
          </a:p>
          <a:p>
            <a:pPr eaLnBrk="1" hangingPunct="1">
              <a:buFont typeface="Wingdings" panose="05000000000000000000" pitchFamily="2" charset="2"/>
              <a:buChar char="§"/>
            </a:pPr>
            <a:endParaRPr lang="en-US" sz="2400" b="0" dirty="0" smtClean="0"/>
          </a:p>
        </p:txBody>
      </p:sp>
      <p:sp>
        <p:nvSpPr>
          <p:cNvPr id="18439" name="TextBox 6"/>
          <p:cNvSpPr txBox="1">
            <a:spLocks noChangeArrowheads="1"/>
          </p:cNvSpPr>
          <p:nvPr/>
        </p:nvSpPr>
        <p:spPr bwMode="auto">
          <a:xfrm>
            <a:off x="-76200" y="6627813"/>
            <a:ext cx="1981200" cy="230187"/>
          </a:xfrm>
          <a:prstGeom prst="rect">
            <a:avLst/>
          </a:prstGeom>
          <a:noFill/>
          <a:ln w="9525">
            <a:noFill/>
            <a:miter lim="800000"/>
            <a:headEnd/>
            <a:tailEnd/>
          </a:ln>
        </p:spPr>
        <p:txBody>
          <a:bodyPr>
            <a:spAutoFit/>
          </a:bodyPr>
          <a:lstStyle/>
          <a:p>
            <a:r>
              <a:rPr lang="en-US" sz="900"/>
              <a:t>© Career Partners, Inc.  2013</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8" descr="http://www.muscogeemoms.com/wp-content/uploads/2013/04/question-mark.jpg"/>
          <p:cNvPicPr>
            <a:picLocks noChangeAspect="1" noChangeArrowheads="1"/>
          </p:cNvPicPr>
          <p:nvPr/>
        </p:nvPicPr>
        <p:blipFill>
          <a:blip r:embed="rId3" cstate="print"/>
          <a:srcRect/>
          <a:stretch>
            <a:fillRect/>
          </a:stretch>
        </p:blipFill>
        <p:spPr bwMode="auto">
          <a:xfrm>
            <a:off x="6858000" y="1066800"/>
            <a:ext cx="1295400" cy="2025650"/>
          </a:xfrm>
          <a:prstGeom prst="rect">
            <a:avLst/>
          </a:prstGeom>
          <a:noFill/>
          <a:ln w="9525">
            <a:noFill/>
            <a:miter lim="800000"/>
            <a:headEnd/>
            <a:tailEnd/>
          </a:ln>
        </p:spPr>
      </p:pic>
      <p:sp>
        <p:nvSpPr>
          <p:cNvPr id="7171" name="Title 1"/>
          <p:cNvSpPr>
            <a:spLocks noGrp="1"/>
          </p:cNvSpPr>
          <p:nvPr>
            <p:ph type="title"/>
          </p:nvPr>
        </p:nvSpPr>
        <p:spPr>
          <a:xfrm>
            <a:off x="1143000" y="381000"/>
            <a:ext cx="7239000" cy="563563"/>
          </a:xfrm>
        </p:spPr>
        <p:txBody>
          <a:bodyPr/>
          <a:lstStyle/>
          <a:p>
            <a:pPr eaLnBrk="1" hangingPunct="1"/>
            <a:r>
              <a:rPr lang="en-US" dirty="0" smtClean="0"/>
              <a:t>Who are your customers</a:t>
            </a:r>
          </a:p>
        </p:txBody>
      </p:sp>
      <p:sp>
        <p:nvSpPr>
          <p:cNvPr id="7172" name="Content Placeholder 2"/>
          <p:cNvSpPr>
            <a:spLocks noGrp="1"/>
          </p:cNvSpPr>
          <p:nvPr>
            <p:ph idx="1"/>
          </p:nvPr>
        </p:nvSpPr>
        <p:spPr>
          <a:xfrm>
            <a:off x="0" y="1219200"/>
            <a:ext cx="8153400" cy="5638800"/>
          </a:xfrm>
        </p:spPr>
        <p:txBody>
          <a:bodyPr/>
          <a:lstStyle/>
          <a:p>
            <a:pPr marL="0" indent="0" eaLnBrk="1" hangingPunct="1">
              <a:buNone/>
            </a:pPr>
            <a:r>
              <a:rPr lang="en-US" dirty="0" smtClean="0"/>
              <a:t>Here are some questions to get you started - </a:t>
            </a:r>
          </a:p>
          <a:p>
            <a:pPr lvl="1" eaLnBrk="1" hangingPunct="1">
              <a:buClr>
                <a:schemeClr val="tx1"/>
              </a:buClr>
            </a:pPr>
            <a:r>
              <a:rPr lang="en-US" sz="2400" dirty="0" smtClean="0"/>
              <a:t>Are your target customers male or female?</a:t>
            </a:r>
          </a:p>
          <a:p>
            <a:pPr lvl="1" eaLnBrk="1" hangingPunct="1">
              <a:buClr>
                <a:schemeClr val="tx1"/>
              </a:buClr>
            </a:pPr>
            <a:endParaRPr lang="en-US" sz="1000" dirty="0" smtClean="0"/>
          </a:p>
          <a:p>
            <a:pPr lvl="1" eaLnBrk="1" hangingPunct="1">
              <a:buClr>
                <a:schemeClr val="tx1"/>
              </a:buClr>
              <a:defRPr/>
            </a:pPr>
            <a:r>
              <a:rPr lang="en-US" sz="2400" dirty="0">
                <a:solidFill>
                  <a:srgbClr val="48806B"/>
                </a:solidFill>
                <a:ea typeface="+mn-ea"/>
                <a:cs typeface="Arial" charset="0"/>
              </a:rPr>
              <a:t>How old are they</a:t>
            </a:r>
            <a:r>
              <a:rPr lang="en-US" sz="2400" dirty="0" smtClean="0">
                <a:solidFill>
                  <a:srgbClr val="48806B"/>
                </a:solidFill>
                <a:ea typeface="+mn-ea"/>
                <a:cs typeface="Arial" charset="0"/>
              </a:rPr>
              <a:t>?</a:t>
            </a:r>
          </a:p>
          <a:p>
            <a:pPr marL="457200" lvl="1" indent="0" eaLnBrk="1" hangingPunct="1">
              <a:spcBef>
                <a:spcPts val="0"/>
              </a:spcBef>
              <a:buClr>
                <a:schemeClr val="tx1"/>
              </a:buClr>
              <a:buNone/>
              <a:defRPr/>
            </a:pPr>
            <a:endParaRPr lang="en-US" sz="1000" dirty="0">
              <a:solidFill>
                <a:srgbClr val="48806B"/>
              </a:solidFill>
              <a:ea typeface="+mn-ea"/>
              <a:cs typeface="Arial" charset="0"/>
            </a:endParaRPr>
          </a:p>
          <a:p>
            <a:pPr lvl="1" eaLnBrk="1" hangingPunct="1">
              <a:buClr>
                <a:schemeClr val="tx1"/>
              </a:buClr>
              <a:defRPr/>
            </a:pPr>
            <a:r>
              <a:rPr lang="en-US" sz="2400" dirty="0">
                <a:solidFill>
                  <a:srgbClr val="48806B"/>
                </a:solidFill>
                <a:ea typeface="+mn-ea"/>
                <a:cs typeface="Arial" charset="0"/>
              </a:rPr>
              <a:t>Where do they live? Is geography a limiting    factor for any reason</a:t>
            </a:r>
            <a:r>
              <a:rPr lang="en-US" sz="2400" dirty="0" smtClean="0">
                <a:solidFill>
                  <a:srgbClr val="48806B"/>
                </a:solidFill>
                <a:ea typeface="+mn-ea"/>
                <a:cs typeface="Arial" charset="0"/>
              </a:rPr>
              <a:t>?</a:t>
            </a:r>
          </a:p>
          <a:p>
            <a:pPr marL="457200" lvl="1" indent="0" eaLnBrk="1" hangingPunct="1">
              <a:buClr>
                <a:schemeClr val="tx1"/>
              </a:buClr>
              <a:buNone/>
              <a:defRPr/>
            </a:pPr>
            <a:endParaRPr lang="en-US" sz="1000" dirty="0">
              <a:solidFill>
                <a:srgbClr val="48806B"/>
              </a:solidFill>
              <a:ea typeface="+mn-ea"/>
              <a:cs typeface="Arial" charset="0"/>
            </a:endParaRPr>
          </a:p>
          <a:p>
            <a:pPr lvl="1" eaLnBrk="1" hangingPunct="1">
              <a:buClr>
                <a:schemeClr val="tx1"/>
              </a:buClr>
              <a:defRPr/>
            </a:pPr>
            <a:r>
              <a:rPr lang="en-US" sz="2400" dirty="0">
                <a:solidFill>
                  <a:srgbClr val="48806B"/>
                </a:solidFill>
                <a:ea typeface="+mn-ea"/>
                <a:cs typeface="Arial" charset="0"/>
              </a:rPr>
              <a:t>How much money do they make? This is most significant if you're selling relatively expensive or luxury items. Most people can afford a carob bar. You can't say the same of custom murals</a:t>
            </a:r>
            <a:r>
              <a:rPr lang="en-US" sz="2400" dirty="0" smtClean="0">
                <a:solidFill>
                  <a:srgbClr val="48806B"/>
                </a:solidFill>
                <a:ea typeface="+mn-ea"/>
                <a:cs typeface="Arial" charset="0"/>
              </a:rPr>
              <a:t>.</a:t>
            </a:r>
          </a:p>
          <a:p>
            <a:pPr marL="457200" lvl="1" indent="0" eaLnBrk="1" hangingPunct="1">
              <a:buClr>
                <a:schemeClr val="tx1"/>
              </a:buClr>
              <a:buNone/>
              <a:defRPr/>
            </a:pPr>
            <a:endParaRPr lang="en-US" sz="1000" dirty="0" smtClean="0">
              <a:solidFill>
                <a:srgbClr val="48806B"/>
              </a:solidFill>
              <a:ea typeface="+mn-ea"/>
              <a:cs typeface="Arial" charset="0"/>
            </a:endParaRPr>
          </a:p>
          <a:p>
            <a:pPr lvl="1" eaLnBrk="1" hangingPunct="1">
              <a:buClr>
                <a:schemeClr val="tx1"/>
              </a:buClr>
              <a:defRPr/>
            </a:pPr>
            <a:r>
              <a:rPr lang="en-US" sz="2400" dirty="0" smtClean="0">
                <a:solidFill>
                  <a:srgbClr val="48806B"/>
                </a:solidFill>
                <a:ea typeface="+mn-ea"/>
                <a:cs typeface="Arial" charset="0"/>
              </a:rPr>
              <a:t>What </a:t>
            </a:r>
            <a:r>
              <a:rPr lang="en-US" sz="2400" dirty="0">
                <a:solidFill>
                  <a:srgbClr val="48806B"/>
                </a:solidFill>
                <a:ea typeface="+mn-ea"/>
                <a:cs typeface="Arial" charset="0"/>
              </a:rPr>
              <a:t>other aspects of their lives matter? </a:t>
            </a:r>
            <a:endParaRPr lang="en-US" sz="2400" b="1" dirty="0">
              <a:solidFill>
                <a:srgbClr val="48806B"/>
              </a:solidFill>
              <a:latin typeface="Verdana"/>
              <a:ea typeface="+mn-ea"/>
              <a:cs typeface="Arial" charset="0"/>
            </a:endParaRPr>
          </a:p>
          <a:p>
            <a:pPr marL="457200" lvl="1" indent="0" eaLnBrk="1" hangingPunct="1">
              <a:buNone/>
            </a:pPr>
            <a:endParaRPr lang="en-US" sz="2400" dirty="0" smtClean="0"/>
          </a:p>
        </p:txBody>
      </p:sp>
      <p:sp>
        <p:nvSpPr>
          <p:cNvPr id="7173" name="AutoShape 2" descr="data:image/jpeg;base64,/9j/4AAQSkZJRgABAQAAAQABAAD/2wCEAAkGBhQQEBQQEBIVEBURFA8UFRQQFA8SEhUQFxQXFRUYFxQXGykeFxwlHBUVHy8gJCcsLSwsFh4xNTAqNSYrLCkBCQoKDgwOGQ8PFywkHiEsMCw0LDUpLC8qKTUpKS41KjUuLiwxLC4yLCkuKS8yKiwtKTUpLCwtLSwvLCkwLCksKf/AABEIARkAswMBIgACEQEDEQH/xAAbAAEAAgMBAQAAAAAAAAAAAAAABQYCAwQHAf/EAD8QAAIBAgIHBQQHBwQDAAAAAAABAgMRBCEFBhIxUWFxE0GBkaEiQrHRBzJSYnLB4RYjM5KiwvAUFYKyQ1PS/8QAGwEBAAMAAwEAAAAAAAAAAAAAAAEFBgIDBAf/xAAwEQEAAgECBAQEBAcAAAAAAAAAAQIDBBEFEiExIkFRYRMygbFxkdHwBhQzQqHB4f/aAAwDAQACEQMRAD8A9xAAAAAAAAAAAAAACtaV1ik24UHsxV06mTbffsd1uflxPLqtXj0tOfJP6yLHOokrtpdWkYQxUJZKcX0lFlAq+07y9p8ZtyfmzROK4LyRQT/EHXpj6fj/AMHpYPOcPpSrS/h1JR5XvH+V5Fg0XrlGTUa6UH9tX2PFb4+q6FjpuL4c07W8M+/b8xZgfIyurrNPvXA+lwAAAAAAAAAAAAAAAAAAAAACG1m0h2dLs4u0qr2breo+8/LIqzyVkdOsGM28U13QewvBO/q2cc5GB4rqJz6ifSOkfT9RjORpnIynI0TkV9YGM5GmchKZgzviBOauayyw7VOo3Kk31cOa5cV5c7/Cakk07ppNNZpp7meRlv1I0xe+Gm915U78Pej+a8TRcK10xaMN56T29vYW8AGlAAAAAAAAAAAAAAAAAAAeYaXq7OJq37qtR/1No2ud8zZr5g3SxPae7Win/wA4pRkvLZfiROBxl1svet3QwGt080y2j0mR2Tkc1SRtnI52easD4ADmPjN+BxTpVYVF7koy8FvXirrxNB8ZziZrO8eQ9eTvmfTTg01TgnvUIX62RuPoMTvG4AAkAAAAAAAAAAAAAAEFrFrRHDexBdpUavb3Yrucvl8Ck6R1pxEvanWlG+6NN7C/pz82Vuo4liw25O8+wv2suhVi6EqeSkvapt901uvyeafU8fquVKbjJOEoNpp71Jb0d1LWnEwd4V6i5OcpryldPyN2Nx3+4Z1KahWirdtTXsTS3KrDufCSvwtbdVanPh1Hj+WY9e0jDCaRVTJ5S4ceh1dkzHCaOjRjfe++T3vkl3GNaq3yXAoLTXfw9h9ufDRPFRh9d2vu37/Ax/3Gn/7I+ZziszG+w6Ts0Ngu2xFOna6ck5fgjnL0y8UQdTTMb7ME6km0kop5t5JcX4I9L1N1elh6fa1rdtVS2kt1OG9QXxb730RY6HRWzZI5o8MdxYwAbIAAAAAAAAAAAAAAwq1NmLk/dTfkrmZrr0tqEo/aUl5qxE77dB5bWk6k5VJZym3J9WQGNq7VR8m4pdCYhpBR9momnHJ2s81kz5/uME7wpq795qKfpmfPYtaLTMxvI5MDoSUs6nsrh7z+RLx2YLZgllw3fqcTxcpb34LJG2DOu82t8wVJN5s0yRukiPxuM2fZjv73w/UViZ6QOvE6pYrE04So0tqLbd3KnC/dkpNXW/M+YP6L8ZN+2qdJcZT2n5QvfzMtXNcKuDez/FpN5wk93FwfuvlufqeoaI01SxVPtKMtpZXTylF8JLuNRoMOnyUiu87x5CF1Y1Bo4Jqo321VbpySUY/gj3Pm230LQAXlKVpG1YAAHMAAAAAAAAAAAAAAjNPaXWHp3X15XUF8W+S+RIVqyhFzk7KKbb5I850tpJ16rqPLuiuEe5f53squJ6z+Xx8tfmt29vf9BB6Ri9tt57Tcrvvb3+pxwZsxmk1Keys4q6cufLkYdm3mk30TZlIiYjqOinI6qcjg7TZ+tl1OXEY9yyWS9X1I5JsO3HaS92HjL5fMjTDaG0d1aRWOgyOrR+kamHqKpRk4SXetzXBrc1yZybR9uc4mazvA9a1W1yhjF2c7U6yWcfdlbe4N/Deue8sZ4LQruElODcZRacWt6azTPaNXtLrFYaFbc2rSS7qiykvPPo0aTQayc0cl+8f5EkAC0AAAAAAAAAAAADGrUUYuTyUU23ySuxvsKvrnpSyVCL32lPp7q/PwR59pnH7K7OLzlv5R/UldL6T2pVK8+9uXhuivgim1KznJylvbuYrNknU5rZZ7eX+h1YGhtyt3LN9CchU2en5EPSxsaCSldudm7e7Huv8AGxIuZ0ZImZ69h3SjfJq/XM5qujIS7tn8OXpuN1Cd4rll5fpY2Hm61noIDHYN0ms7p7n+TObaJvS0L0n92z9bfmQFz2Y55qjZc+3OnQ+iamKq9lSV3syk29yjFXu/Gy6tGjD4dy35L1OyazEc09hjc9B+ivH/AMag39ipFf0y/sKvDREJQaintd0rt58+6x0ag4t0sfCLy29um1ze71SO3RZ4rmiff7j2AAGwAAAAAAAAAAACF1vxfZ4WSW+o4w8Hm/RMmipfSDVtCjHjKo/JJf3Hi195pp7zHpt+fQeb6w4jKEON5PwyX9xHYOmm7v6sU5S6I7dM4aU5wlFOWWzlnZpt58N/ozTiqfZUtjvm87cF3f5zMtTaKREIRles5ycnvbuS+jMRtU7PfHLw7v8AORDuB0aOq7M7faVvHev85ndesTUWXAVN66P8n+R1kTg6tqi55ef62JYrstdpS1YqG1CS4xl8Cq7RbiF1c0I8VjIYf3dpufKlB+157uskejSVm88sCbq6Eq4fRHbwupYipTdW2T/0zTVNX4OTi3x2lwK7RrbKy3893ke64vAxq0pUZL2JxcGl3RatlwseIY/R8qFWdGf1qcnF8+DXJqz8S24hg+FFdu2237/EYf6mbae07rNZ7ui3I7ala1Sli45e3BVLe7UXf0a+Bwxhfcr9Dpw7teE09motmXTukuaeZTz6j27D1tuEZr3kn5q5sIXVCs5YSClnKHstrc9zv6k0bTT5Pi4q39YAAHeAAAAAAAABU/pCwzdKnUW6EpJ8lJK3rFLxLYa8Th41IOE4qUZKzT3NHRqcPxsVsfqPGZSIfGz2pclki/6a+jqrdvDVFOP2KnszXLa3S9CHwuqXZRdXF9ztGlGSe1L70ovKPR+RmqaDPF+Xl+vl+YquH0dOp9SLa47o36s7lq842lKed1lFX9X8iwylfuSSySikopcEluRhUjdNF3i4fjrHj6yK5KdnzT9UT8Z3Sa70mQOkI2n1zJXRtXapR5XXl+ljNazF8O0x6TsOksf0a6MUZ4rENZuoqceUdlVJebnH+UrhJ6K01Uw8JwpNJTd23G7UrJXXOySz4Hfwn+vvt2iRftI6Wp4eO1Vko8Fvk+kTzfWTGU8VX7ZU9j2VHN5ytezkl32y8Ec+KrSlJym3Jve5NtvxInG6SUco+0/RfM56zW5c8zj5eWI8vP6jrbtuy6GdF7Saeayefl8irxxEpVYttt7Ufj3IsuDf1v8Aj+fyK/Jj5IFr1U1hhho9jUTUXK6ne+zklZrhl3F6p1FJKUWpJq6ad01yZ5GWzUTGy2p0W7x2dtJ9z2knbrf0LfhmvtFowW7eXsLkADSgAAAAAAAAAcek8Rsxst8svDvA58bjtr2Y7u98f0KZpvF7dVruh7K6+8/P4Fgq1dmLlwTfkrlQeeb7/iB8Blsn1RAg9PULJS4P0f6r1MNAVrqUeDT88n8CW0nhdulJLfZtdVn+RWdGYtU6l3uaafxRnuKYfFMx5x9hZjdQWRwUccqjtSTqPkrJdXLcSeHpNL2rXe+17dM955+FafLGaMk12jqPlWgpJxe5lX0ngXSlZ5p7nxRb1E58fgFVg4vJ70+D+Rd6zSxmrvHzR+9hScPD95HrfyzLHgNz6r0X6nVpvU6OBo06sq3azqyslGNoKGy22m837ueW/cc2AXsdW/l+RmNXS2Pw27jpLPqFD99UfCml5yX/AMlYLlqBS9mrPjKEfJN/3InhtebU0+v2FsABtAAAAAAAAAKrrPp+lQk3Vmo2VoxWc5cbR78+/cWorentQMLi5SqSjKnUlvqU3Zt84u8X5Aeaaa16q1rworsYeDqSXN7kuS82cmE1pmsqkVNcY+zL5P0JrTH0VYmleVBxxMeC/d1Lfhk7PwfgU/FYSdKWxVhKnJe7OMoy8mELhg9M0quSnsv7M/ZfyfgyRUTzk68HperS+pN2+zL2o+T3eASvlv8AEm34LvKLjK23OUlFQTeSStl8z0TUWnXxE4VquHdOnH2lUb2YydnbZjLN52z3czD6R9WoRlHE04qPaNxqJbtu11K3FpO/RcWcZrE94HnMZWd07Nd6yfmW7V/SLrU2pZyg0m+Ke59cn5FcqYInNVMI49pN7nsxXVXb+K8zkhOqJkomSiJKyb4JhKv6w6YlWjSpPdRVVLmpSuvJJI+4SNqceifnmRGPlepJc0vyJyKsrcMjG8QvzZZn3+w+noGpdDZwqf25zl67P9p5+ep6JwvZUKdPvjCKf4rZ+tz08Gpvmtb0j7jrABqQAAAAAAAAAAA5sdo6nXjsVqcKseE4qS8L7jpAFE0x9EtCpeWGnLDv7LvUp+Te0vN9CQ1e+jnDYW05r/UVF79RLZT+7T3Lq7vmWsACqa9YhSjCgs3tbcuSSaXnd+RM6S0soXjDOXpH9eRVcTG8m29pvNt8QK9T0Vtvgu9kxRoKEVGKskblE+qIGCiJxyfRm1RPuyB54pbVfPvqf3FgNOndUavtYjDwc4J3ko3coPe2ks2u/Ldfgcej9LqS2ZtKXF7n8mY7Xae9LdYE/oXCdriKdPenJN/hXtS9Ez1Ep2omjc5YhrK2xDn3ya8kvMuJdcIw/Dw80/3fbyAAFuAAAAAAAAAAAAAAQul9NbN6dN57pSXdyXPmbdP6S7KCjF2lO+fCPe/yKqpgb3UNeyZQVzJRAwUTJRMlEysBgom7C4R1JKMd78kuLMsNhpVJbMVd+iXFlnwOBjSjZZt733t/IDPC4ZU4KEe71fezTU0NQlLblQpSk98nTpuV+rVzsBExE9x8hBJJJJJbkskl0PoBIAAAAAAAAAAAAAAAAp+sNbaryX2VGK8rv1bI06tJu9ep+Ofo7EVitLUaX8SrCL4XTl/KswhK0lkjMhcPrdhWku2UfxRqR9Wjvo6YoT+rWpy6ThfyuEus+pHyLvuz6ZnTo6F6sF95Pyz/ACAsWj8EqUEu95yfF/I6gAAAAAAAAAAAAAAAAAAAAAHyTsr8AIPS2peHxLbqdonJtvYrVoq73+ztbPoV7EfQ5hn/AA61aHV0pr/qn6kvU1oqP6sYx63k/wAjir6brST/AHjWT+raPwAgsR9DEv8Ax4tPlOk16qb+BHVfofxaaSqUJLjtVVbw2Cbhp7ELdWn4tS+JvjrXiF/5L9YU/wAkEOTRf0PONnWxUlxWHjs/1yf9pc9D6r0sLZwlVnJe9WrVan9LeyvIr0Nc663qnLrGS+Ejoo671LpSpwd2lk5L5hK4gAAAAAAAAAAAAAAAAAAAABqxcrU5vhGXwZtObSUrUaj+5P4MCkIxqbn0fwMjCr9V9H8AhFgAAIvNHwMJesAxg7pdEZAAAAAAAAAAAAAAAAAAAAOLTUrUKn4bebSO0jtPyth589hf1ICoGFb6r6P4GZrxH1JdGEIw+ABIfHuPp8YHqmGleEXxjH4G059Hu9Gm/uU/+qOgAAAAAAAAAAAAAAAAAfNnmz6AMNjmzTisAqsdiTlZ23PgdIAiP2ZpcZ+a+R8nqtSaabnnzXyJgAQH7FUONT+ZfIfsXQ4z/mXyJ8AQP7F0Pv8A836D9jMP9/8Am/QngBoo4RQioqUrRSSz7krI2KnzZmAMVDmz7Y+gAAAAAAAAD//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Verdana" pitchFamily="34" charset="0"/>
            </a:endParaRPr>
          </a:p>
        </p:txBody>
      </p:sp>
      <p:sp>
        <p:nvSpPr>
          <p:cNvPr id="7174" name="AutoShape 4" descr="data:image/jpeg;base64,/9j/4AAQSkZJRgABAQAAAQABAAD/2wCEAAkGBhQQEBQQEBIVEBURFA8UFRQQFA8SEhUQFxQXFRUYFxQXGykeFxwlHBUVHy8gJCcsLSwsFh4xNTAqNSYrLCkBCQoKDgwOGQ8PFywkHiEsMCw0LDUpLC8qKTUpKS41KjUuLiwxLC4yLCkuKS8yKiwtKTUpLCwtLSwvLCkwLCksKf/AABEIARkAswMBIgACEQEDEQH/xAAbAAEAAgMBAQAAAAAAAAAAAAAABQYCAwQHAf/EAD8QAAIBAgIHBQQHBwQDAAAAAAABAgMRBCEFBhIxUWFxE0GBkaEiQrHRBzJSYnLB4RYjM5KiwvAUFYKyQ1PS/8QAGwEBAAMAAwEAAAAAAAAAAAAAAAEFBgIDBAf/xAAwEQEAAgECBAQEBAcAAAAAAAAAAQIDBBEFEiExIkFRYRMygbFxkdHwBhQzQqHB4f/aAAwDAQACEQMRAD8A9xAAAAAAAAAAAAAACtaV1ik24UHsxV06mTbffsd1uflxPLqtXj0tOfJP6yLHOokrtpdWkYQxUJZKcX0lFlAq+07y9p8ZtyfmzROK4LyRQT/EHXpj6fj/AMHpYPOcPpSrS/h1JR5XvH+V5Fg0XrlGTUa6UH9tX2PFb4+q6FjpuL4c07W8M+/b8xZgfIyurrNPvXA+lwAAAAAAAAAAAAAAAAAAAAACG1m0h2dLs4u0qr2breo+8/LIqzyVkdOsGM28U13QewvBO/q2cc5GB4rqJz6ifSOkfT9RjORpnIynI0TkV9YGM5GmchKZgzviBOauayyw7VOo3Kk31cOa5cV5c7/Cakk07ppNNZpp7meRlv1I0xe+Gm915U78Pej+a8TRcK10xaMN56T29vYW8AGlAAAAAAAAAAAAAAAAAAAeYaXq7OJq37qtR/1No2ud8zZr5g3SxPae7Win/wA4pRkvLZfiROBxl1svet3QwGt080y2j0mR2Tkc1SRtnI52easD4ADmPjN+BxTpVYVF7koy8FvXirrxNB8ZziZrO8eQ9eTvmfTTg01TgnvUIX62RuPoMTvG4AAkAAAAAAAAAAAAAAEFrFrRHDexBdpUavb3Yrucvl8Ck6R1pxEvanWlG+6NN7C/pz82Vuo4liw25O8+wv2suhVi6EqeSkvapt901uvyeafU8fquVKbjJOEoNpp71Jb0d1LWnEwd4V6i5OcpryldPyN2Nx3+4Z1KahWirdtTXsTS3KrDufCSvwtbdVanPh1Hj+WY9e0jDCaRVTJ5S4ceh1dkzHCaOjRjfe++T3vkl3GNaq3yXAoLTXfw9h9ufDRPFRh9d2vu37/Ax/3Gn/7I+ZziszG+w6Ts0Ngu2xFOna6ck5fgjnL0y8UQdTTMb7ME6km0kop5t5JcX4I9L1N1elh6fa1rdtVS2kt1OG9QXxb730RY6HRWzZI5o8MdxYwAbIAAAAAAAAAAAAAAwq1NmLk/dTfkrmZrr0tqEo/aUl5qxE77dB5bWk6k5VJZym3J9WQGNq7VR8m4pdCYhpBR9momnHJ2s81kz5/uME7wpq795qKfpmfPYtaLTMxvI5MDoSUs6nsrh7z+RLx2YLZgllw3fqcTxcpb34LJG2DOu82t8wVJN5s0yRukiPxuM2fZjv73w/UViZ6QOvE6pYrE04So0tqLbd3KnC/dkpNXW/M+YP6L8ZN+2qdJcZT2n5QvfzMtXNcKuDez/FpN5wk93FwfuvlufqeoaI01SxVPtKMtpZXTylF8JLuNRoMOnyUiu87x5CF1Y1Bo4Jqo321VbpySUY/gj3Pm230LQAXlKVpG1YAAHMAAAAAAAAAAAAAAjNPaXWHp3X15XUF8W+S+RIVqyhFzk7KKbb5I850tpJ16rqPLuiuEe5f53squJ6z+Xx8tfmt29vf9BB6Ri9tt57Tcrvvb3+pxwZsxmk1Keys4q6cufLkYdm3mk30TZlIiYjqOinI6qcjg7TZ+tl1OXEY9yyWS9X1I5JsO3HaS92HjL5fMjTDaG0d1aRWOgyOrR+kamHqKpRk4SXetzXBrc1yZybR9uc4mazvA9a1W1yhjF2c7U6yWcfdlbe4N/Deue8sZ4LQruElODcZRacWt6azTPaNXtLrFYaFbc2rSS7qiykvPPo0aTQayc0cl+8f5EkAC0AAAAAAAAAAAADGrUUYuTyUU23ySuxvsKvrnpSyVCL32lPp7q/PwR59pnH7K7OLzlv5R/UldL6T2pVK8+9uXhuivgim1KznJylvbuYrNknU5rZZ7eX+h1YGhtyt3LN9CchU2en5EPSxsaCSldudm7e7Huv8AGxIuZ0ZImZ69h3SjfJq/XM5qujIS7tn8OXpuN1Cd4rll5fpY2Hm61noIDHYN0ms7p7n+TObaJvS0L0n92z9bfmQFz2Y55qjZc+3OnQ+iamKq9lSV3syk29yjFXu/Gy6tGjD4dy35L1OyazEc09hjc9B+ivH/AMag39ipFf0y/sKvDREJQaintd0rt58+6x0ag4t0sfCLy29um1ze71SO3RZ4rmiff7j2AAGwAAAAAAAAAAACF1vxfZ4WSW+o4w8Hm/RMmipfSDVtCjHjKo/JJf3Hi195pp7zHpt+fQeb6w4jKEON5PwyX9xHYOmm7v6sU5S6I7dM4aU5wlFOWWzlnZpt58N/ozTiqfZUtjvm87cF3f5zMtTaKREIRles5ycnvbuS+jMRtU7PfHLw7v8AORDuB0aOq7M7faVvHev85ndesTUWXAVN66P8n+R1kTg6tqi55ef62JYrstdpS1YqG1CS4xl8Cq7RbiF1c0I8VjIYf3dpufKlB+157uskejSVm88sCbq6Eq4fRHbwupYipTdW2T/0zTVNX4OTi3x2lwK7RrbKy3893ke64vAxq0pUZL2JxcGl3RatlwseIY/R8qFWdGf1qcnF8+DXJqz8S24hg+FFdu2237/EYf6mbae07rNZ7ui3I7ala1Sli45e3BVLe7UXf0a+Bwxhfcr9Dpw7teE09motmXTukuaeZTz6j27D1tuEZr3kn5q5sIXVCs5YSClnKHstrc9zv6k0bTT5Pi4q39YAAHeAAAAAAAABU/pCwzdKnUW6EpJ8lJK3rFLxLYa8Th41IOE4qUZKzT3NHRqcPxsVsfqPGZSIfGz2pclki/6a+jqrdvDVFOP2KnszXLa3S9CHwuqXZRdXF9ztGlGSe1L70ovKPR+RmqaDPF+Xl+vl+YquH0dOp9SLa47o36s7lq842lKed1lFX9X8iwylfuSSySikopcEluRhUjdNF3i4fjrHj6yK5KdnzT9UT8Z3Sa70mQOkI2n1zJXRtXapR5XXl+ljNazF8O0x6TsOksf0a6MUZ4rENZuoqceUdlVJebnH+UrhJ6K01Uw8JwpNJTd23G7UrJXXOySz4Hfwn+vvt2iRftI6Wp4eO1Vko8Fvk+kTzfWTGU8VX7ZU9j2VHN5ytezkl32y8Ec+KrSlJym3Jve5NtvxInG6SUco+0/RfM56zW5c8zj5eWI8vP6jrbtuy6GdF7Saeayefl8irxxEpVYttt7Ufj3IsuDf1v8Aj+fyK/Jj5IFr1U1hhho9jUTUXK6ne+zklZrhl3F6p1FJKUWpJq6ad01yZ5GWzUTGy2p0W7x2dtJ9z2knbrf0LfhmvtFowW7eXsLkADSgAAAAAAAAAcek8Rsxst8svDvA58bjtr2Y7u98f0KZpvF7dVruh7K6+8/P4Fgq1dmLlwTfkrlQeeb7/iB8Blsn1RAg9PULJS4P0f6r1MNAVrqUeDT88n8CW0nhdulJLfZtdVn+RWdGYtU6l3uaafxRnuKYfFMx5x9hZjdQWRwUccqjtSTqPkrJdXLcSeHpNL2rXe+17dM955+FafLGaMk12jqPlWgpJxe5lX0ngXSlZ5p7nxRb1E58fgFVg4vJ70+D+Rd6zSxmrvHzR+9hScPD95HrfyzLHgNz6r0X6nVpvU6OBo06sq3azqyslGNoKGy22m837ueW/cc2AXsdW/l+RmNXS2Pw27jpLPqFD99UfCml5yX/AMlYLlqBS9mrPjKEfJN/3InhtebU0+v2FsABtAAAAAAAAAKrrPp+lQk3Vmo2VoxWc5cbR78+/cWorentQMLi5SqSjKnUlvqU3Zt84u8X5Aeaaa16q1rworsYeDqSXN7kuS82cmE1pmsqkVNcY+zL5P0JrTH0VYmleVBxxMeC/d1Lfhk7PwfgU/FYSdKWxVhKnJe7OMoy8mELhg9M0quSnsv7M/ZfyfgyRUTzk68HperS+pN2+zL2o+T3eASvlv8AEm34LvKLjK23OUlFQTeSStl8z0TUWnXxE4VquHdOnH2lUb2YydnbZjLN52z3czD6R9WoRlHE04qPaNxqJbtu11K3FpO/RcWcZrE94HnMZWd07Nd6yfmW7V/SLrU2pZyg0m+Ke59cn5FcqYInNVMI49pN7nsxXVXb+K8zkhOqJkomSiJKyb4JhKv6w6YlWjSpPdRVVLmpSuvJJI+4SNqceifnmRGPlepJc0vyJyKsrcMjG8QvzZZn3+w+noGpdDZwqf25zl67P9p5+ep6JwvZUKdPvjCKf4rZ+tz08Gpvmtb0j7jrABqQAAAAAAAAAAA5sdo6nXjsVqcKseE4qS8L7jpAFE0x9EtCpeWGnLDv7LvUp+Te0vN9CQ1e+jnDYW05r/UVF79RLZT+7T3Lq7vmWsACqa9YhSjCgs3tbcuSSaXnd+RM6S0soXjDOXpH9eRVcTG8m29pvNt8QK9T0Vtvgu9kxRoKEVGKskblE+qIGCiJxyfRm1RPuyB54pbVfPvqf3FgNOndUavtYjDwc4J3ko3coPe2ks2u/Ldfgcej9LqS2ZtKXF7n8mY7Xae9LdYE/oXCdriKdPenJN/hXtS9Ez1Ep2omjc5YhrK2xDn3ya8kvMuJdcIw/Dw80/3fbyAAFuAAAAAAAAAAAAAAQul9NbN6dN57pSXdyXPmbdP6S7KCjF2lO+fCPe/yKqpgb3UNeyZQVzJRAwUTJRMlEysBgom7C4R1JKMd78kuLMsNhpVJbMVd+iXFlnwOBjSjZZt733t/IDPC4ZU4KEe71fezTU0NQlLblQpSk98nTpuV+rVzsBExE9x8hBJJJJJbkskl0PoBIAAAAAAAAAAAAAAAAp+sNbaryX2VGK8rv1bI06tJu9ep+Ofo7EVitLUaX8SrCL4XTl/KswhK0lkjMhcPrdhWku2UfxRqR9Wjvo6YoT+rWpy6ThfyuEus+pHyLvuz6ZnTo6F6sF95Pyz/ACAsWj8EqUEu95yfF/I6gAAAAAAAAAAAAAAAAAAAAAHyTsr8AIPS2peHxLbqdonJtvYrVoq73+ztbPoV7EfQ5hn/AA61aHV0pr/qn6kvU1oqP6sYx63k/wAjir6brST/AHjWT+raPwAgsR9DEv8Ax4tPlOk16qb+BHVfofxaaSqUJLjtVVbw2Cbhp7ELdWn4tS+JvjrXiF/5L9YU/wAkEOTRf0PONnWxUlxWHjs/1yf9pc9D6r0sLZwlVnJe9WrVan9LeyvIr0Nc663qnLrGS+Ejoo671LpSpwd2lk5L5hK4gAAAAAAAAAAAAAAAAAAAABqxcrU5vhGXwZtObSUrUaj+5P4MCkIxqbn0fwMjCr9V9H8AhFgAAIvNHwMJesAxg7pdEZAAAAAAAAAAAAAAAAAAAAOLTUrUKn4bebSO0jtPyth589hf1ICoGFb6r6P4GZrxH1JdGEIw+ABIfHuPp8YHqmGleEXxjH4G059Hu9Gm/uU/+qOgAAAAAAAAAAAAAAAAAfNnmz6AMNjmzTisAqsdiTlZ23PgdIAiP2ZpcZ+a+R8nqtSaabnnzXyJgAQH7FUONT+ZfIfsXQ4z/mXyJ8AQP7F0Pv8A836D9jMP9/8Am/QngBoo4RQioqUrRSSz7krI2KnzZmAMVDmz7Y+gAAAAAAAAD//Z"/>
          <p:cNvSpPr>
            <a:spLocks noChangeAspect="1" noChangeArrowheads="1"/>
          </p:cNvSpPr>
          <p:nvPr/>
        </p:nvSpPr>
        <p:spPr bwMode="auto">
          <a:xfrm>
            <a:off x="307975" y="7938"/>
            <a:ext cx="304800" cy="304800"/>
          </a:xfrm>
          <a:prstGeom prst="rect">
            <a:avLst/>
          </a:prstGeom>
          <a:noFill/>
          <a:ln w="9525">
            <a:noFill/>
            <a:miter lim="800000"/>
            <a:headEnd/>
            <a:tailEnd/>
          </a:ln>
        </p:spPr>
        <p:txBody>
          <a:bodyPr/>
          <a:lstStyle/>
          <a:p>
            <a:endParaRPr lang="en-US">
              <a:latin typeface="Verdana" pitchFamily="34" charset="0"/>
            </a:endParaRPr>
          </a:p>
        </p:txBody>
      </p:sp>
      <p:sp>
        <p:nvSpPr>
          <p:cNvPr id="7175" name="AutoShape 6" descr="data:image/jpeg;base64,/9j/4AAQSkZJRgABAQAAAQABAAD/2wCEAAkGBhQQEBQQEBIVEBURFA8UFRQQFA8SEhUQFxQXFRUYFxQXGykeFxwlHBUVHy8gJCcsLSwsFh4xNTAqNSYrLCkBCQoKDgwOGQ8PFywkHiEsMCw0LDUpLC8qKTUpKS41KjUuLiwxLC4yLCkuKS8yKiwtKTUpLCwtLSwvLCkwLCksKf/AABEIARkAswMBIgACEQEDEQH/xAAbAAEAAgMBAQAAAAAAAAAAAAAABQYCAwQHAf/EAD8QAAIBAgIHBQQHBwQDAAAAAAABAgMRBCEFBhIxUWFxE0GBkaEiQrHRBzJSYnLB4RYjM5KiwvAUFYKyQ1PS/8QAGwEBAAMAAwEAAAAAAAAAAAAAAAEFBgIDBAf/xAAwEQEAAgECBAQEBAcAAAAAAAAAAQIDBBEFEiExIkFRYRMygbFxkdHwBhQzQqHB4f/aAAwDAQACEQMRAD8A9xAAAAAAAAAAAAAACtaV1ik24UHsxV06mTbffsd1uflxPLqtXj0tOfJP6yLHOokrtpdWkYQxUJZKcX0lFlAq+07y9p8ZtyfmzROK4LyRQT/EHXpj6fj/AMHpYPOcPpSrS/h1JR5XvH+V5Fg0XrlGTUa6UH9tX2PFb4+q6FjpuL4c07W8M+/b8xZgfIyurrNPvXA+lwAAAAAAAAAAAAAAAAAAAAACG1m0h2dLs4u0qr2breo+8/LIqzyVkdOsGM28U13QewvBO/q2cc5GB4rqJz6ifSOkfT9RjORpnIynI0TkV9YGM5GmchKZgzviBOauayyw7VOo3Kk31cOa5cV5c7/Cakk07ppNNZpp7meRlv1I0xe+Gm915U78Pej+a8TRcK10xaMN56T29vYW8AGlAAAAAAAAAAAAAAAAAAAeYaXq7OJq37qtR/1No2ud8zZr5g3SxPae7Win/wA4pRkvLZfiROBxl1svet3QwGt080y2j0mR2Tkc1SRtnI52easD4ADmPjN+BxTpVYVF7koy8FvXirrxNB8ZziZrO8eQ9eTvmfTTg01TgnvUIX62RuPoMTvG4AAkAAAAAAAAAAAAAAEFrFrRHDexBdpUavb3Yrucvl8Ck6R1pxEvanWlG+6NN7C/pz82Vuo4liw25O8+wv2suhVi6EqeSkvapt901uvyeafU8fquVKbjJOEoNpp71Jb0d1LWnEwd4V6i5OcpryldPyN2Nx3+4Z1KahWirdtTXsTS3KrDufCSvwtbdVanPh1Hj+WY9e0jDCaRVTJ5S4ceh1dkzHCaOjRjfe++T3vkl3GNaq3yXAoLTXfw9h9ufDRPFRh9d2vu37/Ax/3Gn/7I+ZziszG+w6Ts0Ngu2xFOna6ck5fgjnL0y8UQdTTMb7ME6km0kop5t5JcX4I9L1N1elh6fa1rdtVS2kt1OG9QXxb730RY6HRWzZI5o8MdxYwAbIAAAAAAAAAAAAAAwq1NmLk/dTfkrmZrr0tqEo/aUl5qxE77dB5bWk6k5VJZym3J9WQGNq7VR8m4pdCYhpBR9momnHJ2s81kz5/uME7wpq795qKfpmfPYtaLTMxvI5MDoSUs6nsrh7z+RLx2YLZgllw3fqcTxcpb34LJG2DOu82t8wVJN5s0yRukiPxuM2fZjv73w/UViZ6QOvE6pYrE04So0tqLbd3KnC/dkpNXW/M+YP6L8ZN+2qdJcZT2n5QvfzMtXNcKuDez/FpN5wk93FwfuvlufqeoaI01SxVPtKMtpZXTylF8JLuNRoMOnyUiu87x5CF1Y1Bo4Jqo321VbpySUY/gj3Pm230LQAXlKVpG1YAAHMAAAAAAAAAAAAAAjNPaXWHp3X15XUF8W+S+RIVqyhFzk7KKbb5I850tpJ16rqPLuiuEe5f53squJ6z+Xx8tfmt29vf9BB6Ri9tt57Tcrvvb3+pxwZsxmk1Keys4q6cufLkYdm3mk30TZlIiYjqOinI6qcjg7TZ+tl1OXEY9yyWS9X1I5JsO3HaS92HjL5fMjTDaG0d1aRWOgyOrR+kamHqKpRk4SXetzXBrc1yZybR9uc4mazvA9a1W1yhjF2c7U6yWcfdlbe4N/Deue8sZ4LQruElODcZRacWt6azTPaNXtLrFYaFbc2rSS7qiykvPPo0aTQayc0cl+8f5EkAC0AAAAAAAAAAAADGrUUYuTyUU23ySuxvsKvrnpSyVCL32lPp7q/PwR59pnH7K7OLzlv5R/UldL6T2pVK8+9uXhuivgim1KznJylvbuYrNknU5rZZ7eX+h1YGhtyt3LN9CchU2en5EPSxsaCSldudm7e7Huv8AGxIuZ0ZImZ69h3SjfJq/XM5qujIS7tn8OXpuN1Cd4rll5fpY2Hm61noIDHYN0ms7p7n+TObaJvS0L0n92z9bfmQFz2Y55qjZc+3OnQ+iamKq9lSV3syk29yjFXu/Gy6tGjD4dy35L1OyazEc09hjc9B+ivH/AMag39ipFf0y/sKvDREJQaintd0rt58+6x0ag4t0sfCLy29um1ze71SO3RZ4rmiff7j2AAGwAAAAAAAAAAACF1vxfZ4WSW+o4w8Hm/RMmipfSDVtCjHjKo/JJf3Hi195pp7zHpt+fQeb6w4jKEON5PwyX9xHYOmm7v6sU5S6I7dM4aU5wlFOWWzlnZpt58N/ozTiqfZUtjvm87cF3f5zMtTaKREIRles5ycnvbuS+jMRtU7PfHLw7v8AORDuB0aOq7M7faVvHev85ndesTUWXAVN66P8n+R1kTg6tqi55ef62JYrstdpS1YqG1CS4xl8Cq7RbiF1c0I8VjIYf3dpufKlB+157uskejSVm88sCbq6Eq4fRHbwupYipTdW2T/0zTVNX4OTi3x2lwK7RrbKy3893ke64vAxq0pUZL2JxcGl3RatlwseIY/R8qFWdGf1qcnF8+DXJqz8S24hg+FFdu2237/EYf6mbae07rNZ7ui3I7ala1Sli45e3BVLe7UXf0a+Bwxhfcr9Dpw7teE09motmXTukuaeZTz6j27D1tuEZr3kn5q5sIXVCs5YSClnKHstrc9zv6k0bTT5Pi4q39YAAHeAAAAAAAABU/pCwzdKnUW6EpJ8lJK3rFLxLYa8Th41IOE4qUZKzT3NHRqcPxsVsfqPGZSIfGz2pclki/6a+jqrdvDVFOP2KnszXLa3S9CHwuqXZRdXF9ztGlGSe1L70ovKPR+RmqaDPF+Xl+vl+YquH0dOp9SLa47o36s7lq842lKed1lFX9X8iwylfuSSySikopcEluRhUjdNF3i4fjrHj6yK5KdnzT9UT8Z3Sa70mQOkI2n1zJXRtXapR5XXl+ljNazF8O0x6TsOksf0a6MUZ4rENZuoqceUdlVJebnH+UrhJ6K01Uw8JwpNJTd23G7UrJXXOySz4Hfwn+vvt2iRftI6Wp4eO1Vko8Fvk+kTzfWTGU8VX7ZU9j2VHN5ytezkl32y8Ec+KrSlJym3Jve5NtvxInG6SUco+0/RfM56zW5c8zj5eWI8vP6jrbtuy6GdF7Saeayefl8irxxEpVYttt7Ufj3IsuDf1v8Aj+fyK/Jj5IFr1U1hhho9jUTUXK6ne+zklZrhl3F6p1FJKUWpJq6ad01yZ5GWzUTGy2p0W7x2dtJ9z2knbrf0LfhmvtFowW7eXsLkADSgAAAAAAAAAcek8Rsxst8svDvA58bjtr2Y7u98f0KZpvF7dVruh7K6+8/P4Fgq1dmLlwTfkrlQeeb7/iB8Blsn1RAg9PULJS4P0f6r1MNAVrqUeDT88n8CW0nhdulJLfZtdVn+RWdGYtU6l3uaafxRnuKYfFMx5x9hZjdQWRwUccqjtSTqPkrJdXLcSeHpNL2rXe+17dM955+FafLGaMk12jqPlWgpJxe5lX0ngXSlZ5p7nxRb1E58fgFVg4vJ70+D+Rd6zSxmrvHzR+9hScPD95HrfyzLHgNz6r0X6nVpvU6OBo06sq3azqyslGNoKGy22m837ueW/cc2AXsdW/l+RmNXS2Pw27jpLPqFD99UfCml5yX/AMlYLlqBS9mrPjKEfJN/3InhtebU0+v2FsABtAAAAAAAAAKrrPp+lQk3Vmo2VoxWc5cbR78+/cWorentQMLi5SqSjKnUlvqU3Zt84u8X5Aeaaa16q1rworsYeDqSXN7kuS82cmE1pmsqkVNcY+zL5P0JrTH0VYmleVBxxMeC/d1Lfhk7PwfgU/FYSdKWxVhKnJe7OMoy8mELhg9M0quSnsv7M/ZfyfgyRUTzk68HperS+pN2+zL2o+T3eASvlv8AEm34LvKLjK23OUlFQTeSStl8z0TUWnXxE4VquHdOnH2lUb2YydnbZjLN52z3czD6R9WoRlHE04qPaNxqJbtu11K3FpO/RcWcZrE94HnMZWd07Nd6yfmW7V/SLrU2pZyg0m+Ke59cn5FcqYInNVMI49pN7nsxXVXb+K8zkhOqJkomSiJKyb4JhKv6w6YlWjSpPdRVVLmpSuvJJI+4SNqceifnmRGPlepJc0vyJyKsrcMjG8QvzZZn3+w+noGpdDZwqf25zl67P9p5+ep6JwvZUKdPvjCKf4rZ+tz08Gpvmtb0j7jrABqQAAAAAAAAAAA5sdo6nXjsVqcKseE4qS8L7jpAFE0x9EtCpeWGnLDv7LvUp+Te0vN9CQ1e+jnDYW05r/UVF79RLZT+7T3Lq7vmWsACqa9YhSjCgs3tbcuSSaXnd+RM6S0soXjDOXpH9eRVcTG8m29pvNt8QK9T0Vtvgu9kxRoKEVGKskblE+qIGCiJxyfRm1RPuyB54pbVfPvqf3FgNOndUavtYjDwc4J3ko3coPe2ks2u/Ldfgcej9LqS2ZtKXF7n8mY7Xae9LdYE/oXCdriKdPenJN/hXtS9Ez1Ep2omjc5YhrK2xDn3ya8kvMuJdcIw/Dw80/3fbyAAFuAAAAAAAAAAAAAAQul9NbN6dN57pSXdyXPmbdP6S7KCjF2lO+fCPe/yKqpgb3UNeyZQVzJRAwUTJRMlEysBgom7C4R1JKMd78kuLMsNhpVJbMVd+iXFlnwOBjSjZZt733t/IDPC4ZU4KEe71fezTU0NQlLblQpSk98nTpuV+rVzsBExE9x8hBJJJJJbkskl0PoBIAAAAAAAAAAAAAAAAp+sNbaryX2VGK8rv1bI06tJu9ep+Ofo7EVitLUaX8SrCL4XTl/KswhK0lkjMhcPrdhWku2UfxRqR9Wjvo6YoT+rWpy6ThfyuEus+pHyLvuz6ZnTo6F6sF95Pyz/ACAsWj8EqUEu95yfF/I6gAAAAAAAAAAAAAAAAAAAAAHyTsr8AIPS2peHxLbqdonJtvYrVoq73+ztbPoV7EfQ5hn/AA61aHV0pr/qn6kvU1oqP6sYx63k/wAjir6brST/AHjWT+raPwAgsR9DEv8Ax4tPlOk16qb+BHVfofxaaSqUJLjtVVbw2Cbhp7ELdWn4tS+JvjrXiF/5L9YU/wAkEOTRf0PONnWxUlxWHjs/1yf9pc9D6r0sLZwlVnJe9WrVan9LeyvIr0Nc663qnLrGS+Ejoo671LpSpwd2lk5L5hK4gAAAAAAAAAAAAAAAAAAAABqxcrU5vhGXwZtObSUrUaj+5P4MCkIxqbn0fwMjCr9V9H8AhFgAAIvNHwMJesAxg7pdEZAAAAAAAAAAAAAAAAAAAAOLTUrUKn4bebSO0jtPyth589hf1ICoGFb6r6P4GZrxH1JdGEIw+ABIfHuPp8YHqmGleEXxjH4G059Hu9Gm/uU/+qOgAAAAAAAAAAAAAAAAAfNnmz6AMNjmzTisAqsdiTlZ23PgdIAiP2ZpcZ+a+R8nqtSaabnnzXyJgAQH7FUONT+ZfIfsXQ4z/mXyJ8AQP7F0Pv8A836D9jMP9/8Am/QngBoo4RQioqUrRSSz7krI2KnzZmAMVDmz7Y+gAAAAAAAAD//Z"/>
          <p:cNvSpPr>
            <a:spLocks noChangeAspect="1" noChangeArrowheads="1"/>
          </p:cNvSpPr>
          <p:nvPr/>
        </p:nvSpPr>
        <p:spPr bwMode="auto">
          <a:xfrm>
            <a:off x="460375" y="160338"/>
            <a:ext cx="304800" cy="304800"/>
          </a:xfrm>
          <a:prstGeom prst="rect">
            <a:avLst/>
          </a:prstGeom>
          <a:noFill/>
          <a:ln w="9525">
            <a:noFill/>
            <a:miter lim="800000"/>
            <a:headEnd/>
            <a:tailEnd/>
          </a:ln>
        </p:spPr>
        <p:txBody>
          <a:bodyPr/>
          <a:lstStyle/>
          <a:p>
            <a:endParaRPr lang="en-US">
              <a:latin typeface="Verdana" pitchFamily="34" charset="0"/>
            </a:endParaRPr>
          </a:p>
        </p:txBody>
      </p:sp>
      <p:sp>
        <p:nvSpPr>
          <p:cNvPr id="7181" name="TextBox 12"/>
          <p:cNvSpPr txBox="1">
            <a:spLocks noChangeArrowheads="1"/>
          </p:cNvSpPr>
          <p:nvPr/>
        </p:nvSpPr>
        <p:spPr bwMode="auto">
          <a:xfrm>
            <a:off x="-76200" y="6627813"/>
            <a:ext cx="1981200" cy="230187"/>
          </a:xfrm>
          <a:prstGeom prst="rect">
            <a:avLst/>
          </a:prstGeom>
          <a:noFill/>
          <a:ln w="9525">
            <a:noFill/>
            <a:miter lim="800000"/>
            <a:headEnd/>
            <a:tailEnd/>
          </a:ln>
        </p:spPr>
        <p:txBody>
          <a:bodyPr>
            <a:spAutoFit/>
          </a:bodyPr>
          <a:lstStyle/>
          <a:p>
            <a:r>
              <a:rPr lang="en-US" sz="900"/>
              <a:t>© Career Partners, Inc.  2013</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itle 1"/>
          <p:cNvSpPr>
            <a:spLocks noGrp="1"/>
          </p:cNvSpPr>
          <p:nvPr>
            <p:ph type="title"/>
          </p:nvPr>
        </p:nvSpPr>
        <p:spPr/>
        <p:txBody>
          <a:bodyPr/>
          <a:lstStyle/>
          <a:p>
            <a:pPr eaLnBrk="1" hangingPunct="1"/>
            <a:r>
              <a:rPr lang="en-US" smtClean="0"/>
              <a:t>The Customer Experience</a:t>
            </a:r>
          </a:p>
        </p:txBody>
      </p:sp>
      <p:sp>
        <p:nvSpPr>
          <p:cNvPr id="22532" name="TextBox 2"/>
          <p:cNvSpPr txBox="1">
            <a:spLocks noChangeArrowheads="1"/>
          </p:cNvSpPr>
          <p:nvPr/>
        </p:nvSpPr>
        <p:spPr bwMode="auto">
          <a:xfrm>
            <a:off x="0" y="1535062"/>
            <a:ext cx="7696200" cy="2554545"/>
          </a:xfrm>
          <a:prstGeom prst="rect">
            <a:avLst/>
          </a:prstGeom>
          <a:noFill/>
          <a:ln w="9525">
            <a:noFill/>
            <a:miter lim="800000"/>
            <a:headEnd/>
            <a:tailEnd/>
          </a:ln>
        </p:spPr>
        <p:txBody>
          <a:bodyPr wrap="square">
            <a:spAutoFit/>
          </a:bodyPr>
          <a:lstStyle/>
          <a:p>
            <a:r>
              <a:rPr lang="en-US" sz="3600" b="1" dirty="0">
                <a:latin typeface="+mj-lt"/>
              </a:rPr>
              <a:t>Is it the </a:t>
            </a:r>
            <a:r>
              <a:rPr lang="en-US" sz="3600" b="1" i="1" dirty="0" smtClean="0">
                <a:latin typeface="+mj-lt"/>
              </a:rPr>
              <a:t>product</a:t>
            </a:r>
            <a:r>
              <a:rPr lang="en-US" sz="3600" b="1" dirty="0">
                <a:latin typeface="+mj-lt"/>
              </a:rPr>
              <a:t>?</a:t>
            </a:r>
            <a:endParaRPr lang="en-US" sz="3600" b="1" dirty="0" smtClean="0">
              <a:latin typeface="+mj-lt"/>
            </a:endParaRPr>
          </a:p>
          <a:p>
            <a:endParaRPr lang="en-US" sz="4400" b="1" dirty="0" smtClean="0">
              <a:latin typeface="+mj-lt"/>
            </a:endParaRPr>
          </a:p>
          <a:p>
            <a:endParaRPr lang="en-US" sz="4400" b="1" dirty="0" smtClean="0">
              <a:latin typeface="+mj-lt"/>
            </a:endParaRPr>
          </a:p>
          <a:p>
            <a:pPr algn="r"/>
            <a:r>
              <a:rPr lang="en-US" sz="3600" b="1" dirty="0" smtClean="0">
                <a:latin typeface="+mj-lt"/>
              </a:rPr>
              <a:t>Is it the </a:t>
            </a:r>
            <a:r>
              <a:rPr lang="en-US" sz="3600" b="1" i="1" dirty="0" smtClean="0">
                <a:latin typeface="+mj-lt"/>
              </a:rPr>
              <a:t>service?</a:t>
            </a:r>
            <a:endParaRPr lang="en-US" sz="3600" b="1" i="1" dirty="0">
              <a:latin typeface="+mj-lt"/>
            </a:endParaRPr>
          </a:p>
        </p:txBody>
      </p:sp>
      <p:sp>
        <p:nvSpPr>
          <p:cNvPr id="10" name="TextBox 9"/>
          <p:cNvSpPr txBox="1">
            <a:spLocks noChangeArrowheads="1"/>
          </p:cNvSpPr>
          <p:nvPr/>
        </p:nvSpPr>
        <p:spPr bwMode="auto">
          <a:xfrm>
            <a:off x="691781" y="4812152"/>
            <a:ext cx="6915150" cy="1754326"/>
          </a:xfrm>
          <a:prstGeom prst="rect">
            <a:avLst/>
          </a:prstGeom>
          <a:noFill/>
          <a:ln w="9525">
            <a:noFill/>
            <a:miter lim="800000"/>
            <a:headEnd/>
            <a:tailEnd/>
          </a:ln>
        </p:spPr>
        <p:txBody>
          <a:bodyPr>
            <a:spAutoFit/>
          </a:bodyPr>
          <a:lstStyle/>
          <a:p>
            <a:pPr algn="ctr"/>
            <a:r>
              <a:rPr lang="en-US" sz="5400" b="1" i="1" dirty="0" smtClean="0">
                <a:latin typeface="Bradley Hand ITC" panose="03070402050302030203" pitchFamily="66" charset="0"/>
                <a:cs typeface="Iskoola Pota" panose="020B0502040204020203" pitchFamily="34" charset="0"/>
              </a:rPr>
              <a:t>Could it be the </a:t>
            </a:r>
            <a:r>
              <a:rPr lang="en-US" sz="5400" b="1" i="1" dirty="0">
                <a:latin typeface="Bradley Hand ITC" panose="03070402050302030203" pitchFamily="66" charset="0"/>
                <a:cs typeface="Iskoola Pota" panose="020B0502040204020203" pitchFamily="34" charset="0"/>
              </a:rPr>
              <a:t>EXPERIENCE?</a:t>
            </a:r>
          </a:p>
        </p:txBody>
      </p:sp>
      <p:sp>
        <p:nvSpPr>
          <p:cNvPr id="22536" name="TextBox 7"/>
          <p:cNvSpPr txBox="1">
            <a:spLocks noChangeArrowheads="1"/>
          </p:cNvSpPr>
          <p:nvPr/>
        </p:nvSpPr>
        <p:spPr bwMode="auto">
          <a:xfrm>
            <a:off x="-76200" y="6627813"/>
            <a:ext cx="1981200" cy="230187"/>
          </a:xfrm>
          <a:prstGeom prst="rect">
            <a:avLst/>
          </a:prstGeom>
          <a:noFill/>
          <a:ln w="9525">
            <a:noFill/>
            <a:miter lim="800000"/>
            <a:headEnd/>
            <a:tailEnd/>
          </a:ln>
        </p:spPr>
        <p:txBody>
          <a:bodyPr>
            <a:spAutoFit/>
          </a:bodyPr>
          <a:lstStyle/>
          <a:p>
            <a:r>
              <a:rPr lang="en-US" sz="900"/>
              <a:t>© Career Partners, Inc.  2013</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80369">
            <a:off x="4618660" y="1042012"/>
            <a:ext cx="1340770" cy="2007141"/>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494844">
            <a:off x="842176" y="2918503"/>
            <a:ext cx="1889319" cy="12582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0" y="1981200"/>
            <a:ext cx="8153400" cy="2895600"/>
          </a:xfrm>
          <a:prstGeom prst="rect">
            <a:avLst/>
          </a:prstGeom>
        </p:spPr>
        <p:txBody>
          <a:bodyPr/>
          <a:lstStyle/>
          <a:p>
            <a:pPr marL="342900" indent="-342900" algn="ctr">
              <a:spcBef>
                <a:spcPct val="20000"/>
              </a:spcBef>
              <a:buClr>
                <a:schemeClr val="hlink"/>
              </a:buClr>
              <a:buFont typeface="Wingdings" pitchFamily="2" charset="2"/>
              <a:buNone/>
              <a:defRPr/>
            </a:pPr>
            <a:r>
              <a:rPr lang="en-US" sz="4400" b="1" kern="0" dirty="0">
                <a:latin typeface="+mj-lt"/>
                <a:cs typeface="+mn-cs"/>
              </a:rPr>
              <a:t>Scott McCain </a:t>
            </a:r>
            <a:endParaRPr lang="en-US" sz="4400" b="1" kern="0" dirty="0" smtClean="0">
              <a:latin typeface="+mj-lt"/>
              <a:cs typeface="+mn-cs"/>
            </a:endParaRPr>
          </a:p>
          <a:p>
            <a:pPr marL="342900" indent="-342900" algn="ctr">
              <a:spcBef>
                <a:spcPct val="20000"/>
              </a:spcBef>
              <a:buClr>
                <a:schemeClr val="hlink"/>
              </a:buClr>
              <a:buFont typeface="Wingdings" pitchFamily="2" charset="2"/>
              <a:buNone/>
              <a:defRPr/>
            </a:pPr>
            <a:endParaRPr lang="en-US" sz="3600" b="1" kern="0" dirty="0">
              <a:latin typeface="+mj-lt"/>
              <a:cs typeface="+mn-cs"/>
            </a:endParaRPr>
          </a:p>
          <a:p>
            <a:pPr marL="342900" indent="-342900" algn="ctr">
              <a:spcBef>
                <a:spcPct val="20000"/>
              </a:spcBef>
              <a:buClr>
                <a:schemeClr val="hlink"/>
              </a:buClr>
              <a:buFont typeface="Wingdings" pitchFamily="2" charset="2"/>
              <a:buNone/>
              <a:defRPr/>
            </a:pPr>
            <a:r>
              <a:rPr lang="en-US" sz="3600" b="1" kern="0" dirty="0" smtClean="0">
                <a:latin typeface="+mj-lt"/>
                <a:cs typeface="+mn-cs"/>
              </a:rPr>
              <a:t>Taxi </a:t>
            </a:r>
            <a:r>
              <a:rPr lang="en-US" sz="3600" b="1" kern="0" dirty="0">
                <a:latin typeface="+mj-lt"/>
                <a:cs typeface="+mn-cs"/>
              </a:rPr>
              <a:t>Terry &amp;                        Customer Service </a:t>
            </a:r>
          </a:p>
          <a:p>
            <a:pPr marL="342900" indent="-342900" algn="ctr">
              <a:spcBef>
                <a:spcPct val="20000"/>
              </a:spcBef>
              <a:buClr>
                <a:schemeClr val="hlink"/>
              </a:buClr>
              <a:buFont typeface="Wingdings" pitchFamily="2" charset="2"/>
              <a:buNone/>
              <a:defRPr/>
            </a:pPr>
            <a:endParaRPr lang="en-US" sz="3600" b="1" kern="0" dirty="0">
              <a:latin typeface="+mn-lt"/>
              <a:cs typeface="+mn-cs"/>
            </a:endParaRPr>
          </a:p>
        </p:txBody>
      </p:sp>
      <p:sp>
        <p:nvSpPr>
          <p:cNvPr id="23555" name="TextBox 2"/>
          <p:cNvSpPr txBox="1">
            <a:spLocks noChangeArrowheads="1"/>
          </p:cNvSpPr>
          <p:nvPr/>
        </p:nvSpPr>
        <p:spPr bwMode="auto">
          <a:xfrm>
            <a:off x="-76200" y="6627813"/>
            <a:ext cx="1981200" cy="230187"/>
          </a:xfrm>
          <a:prstGeom prst="rect">
            <a:avLst/>
          </a:prstGeom>
          <a:noFill/>
          <a:ln w="9525">
            <a:noFill/>
            <a:miter lim="800000"/>
            <a:headEnd/>
            <a:tailEnd/>
          </a:ln>
        </p:spPr>
        <p:txBody>
          <a:bodyPr>
            <a:spAutoFit/>
          </a:bodyPr>
          <a:lstStyle/>
          <a:p>
            <a:r>
              <a:rPr lang="en-US" sz="900"/>
              <a:t>© Career Partners, Inc.  2013</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ustomer Service Lessons from Taxi Terry by Business Speaker Scott McKain.mp4">
            <a:hlinkClick r:id="" action="ppaction://media"/>
          </p:cNvPr>
          <p:cNvPicPr>
            <a:picLocks noRot="1" noChangeAspect="1"/>
          </p:cNvPicPr>
          <p:nvPr>
            <a:videoFile r:link="rId1"/>
          </p:nvPr>
        </p:nvPicPr>
        <p:blipFill>
          <a:blip r:embed="rId4" cstate="print"/>
          <a:stretch>
            <a:fillRect/>
          </a:stretch>
        </p:blipFill>
        <p:spPr bwMode="auto">
          <a:xfrm>
            <a:off x="3048000" y="2728696"/>
            <a:ext cx="3048000" cy="1400607"/>
          </a:xfrm>
          <a:prstGeom prst="rect">
            <a:avLst/>
          </a:prstGeom>
          <a:noFill/>
          <a:ln w="9525">
            <a:noFill/>
            <a:miter lim="800000"/>
            <a:headEnd/>
            <a:tailEnd/>
          </a:ln>
        </p:spPr>
      </p:pic>
      <p:sp>
        <p:nvSpPr>
          <p:cNvPr id="24579" name="TextBox 2"/>
          <p:cNvSpPr txBox="1">
            <a:spLocks noChangeArrowheads="1"/>
          </p:cNvSpPr>
          <p:nvPr/>
        </p:nvSpPr>
        <p:spPr bwMode="auto">
          <a:xfrm>
            <a:off x="-76200" y="6627813"/>
            <a:ext cx="1981200" cy="230187"/>
          </a:xfrm>
          <a:prstGeom prst="rect">
            <a:avLst/>
          </a:prstGeom>
          <a:noFill/>
          <a:ln w="9525">
            <a:noFill/>
            <a:miter lim="800000"/>
            <a:headEnd/>
            <a:tailEnd/>
          </a:ln>
        </p:spPr>
        <p:txBody>
          <a:bodyPr>
            <a:spAutoFit/>
          </a:bodyPr>
          <a:lstStyle/>
          <a:p>
            <a:r>
              <a:rPr lang="en-US" sz="900"/>
              <a:t>© Career Partners, Inc.  2013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914400" y="838200"/>
            <a:ext cx="7391400" cy="366713"/>
          </a:xfrm>
          <a:prstGeom prst="rect">
            <a:avLst/>
          </a:prstGeom>
          <a:noFill/>
          <a:ln w="9525">
            <a:noFill/>
            <a:miter lim="800000"/>
            <a:headEnd/>
            <a:tailEnd/>
          </a:ln>
        </p:spPr>
        <p:txBody>
          <a:bodyPr>
            <a:spAutoFit/>
          </a:bodyPr>
          <a:lstStyle/>
          <a:p>
            <a:pPr>
              <a:spcBef>
                <a:spcPct val="50000"/>
              </a:spcBef>
            </a:pPr>
            <a:endParaRPr lang="en-US">
              <a:latin typeface="Verdana" pitchFamily="34" charset="0"/>
            </a:endParaRPr>
          </a:p>
        </p:txBody>
      </p:sp>
      <p:sp>
        <p:nvSpPr>
          <p:cNvPr id="28675" name="Text Box 3"/>
          <p:cNvSpPr txBox="1">
            <a:spLocks noChangeArrowheads="1"/>
          </p:cNvSpPr>
          <p:nvPr/>
        </p:nvSpPr>
        <p:spPr bwMode="auto">
          <a:xfrm>
            <a:off x="0" y="2819400"/>
            <a:ext cx="8153400" cy="923925"/>
          </a:xfrm>
          <a:prstGeom prst="rect">
            <a:avLst/>
          </a:prstGeom>
          <a:noFill/>
          <a:ln w="9525">
            <a:noFill/>
            <a:miter lim="800000"/>
            <a:headEnd/>
            <a:tailEnd/>
          </a:ln>
        </p:spPr>
        <p:txBody>
          <a:bodyPr wrap="square">
            <a:spAutoFit/>
          </a:bodyPr>
          <a:lstStyle/>
          <a:p>
            <a:pPr algn="ctr">
              <a:spcBef>
                <a:spcPct val="50000"/>
              </a:spcBef>
            </a:pPr>
            <a:r>
              <a:rPr lang="en-US" sz="5400" b="1" dirty="0">
                <a:solidFill>
                  <a:srgbClr val="48806B"/>
                </a:solidFill>
                <a:latin typeface="+mj-lt"/>
              </a:rPr>
              <a:t>Questions?</a:t>
            </a:r>
            <a:endParaRPr lang="en-US" sz="4000" b="1" dirty="0">
              <a:solidFill>
                <a:srgbClr val="0000FF"/>
              </a:solidFill>
              <a:latin typeface="+mj-lt"/>
            </a:endParaRPr>
          </a:p>
        </p:txBody>
      </p:sp>
      <p:sp>
        <p:nvSpPr>
          <p:cNvPr id="28676" name="TextBox 3"/>
          <p:cNvSpPr txBox="1">
            <a:spLocks noChangeArrowheads="1"/>
          </p:cNvSpPr>
          <p:nvPr/>
        </p:nvSpPr>
        <p:spPr bwMode="auto">
          <a:xfrm>
            <a:off x="1524000" y="381000"/>
            <a:ext cx="6781800" cy="584200"/>
          </a:xfrm>
          <a:prstGeom prst="rect">
            <a:avLst/>
          </a:prstGeom>
          <a:noFill/>
          <a:ln w="9525">
            <a:noFill/>
            <a:miter lim="800000"/>
            <a:headEnd/>
            <a:tailEnd/>
          </a:ln>
        </p:spPr>
        <p:txBody>
          <a:bodyPr>
            <a:spAutoFit/>
          </a:bodyPr>
          <a:lstStyle/>
          <a:p>
            <a:r>
              <a:rPr lang="en-US" sz="3200" b="1">
                <a:solidFill>
                  <a:schemeClr val="bg1"/>
                </a:solidFill>
                <a:latin typeface="Verdana" pitchFamily="34" charset="0"/>
              </a:rPr>
              <a:t>QUESTIONS</a:t>
            </a:r>
          </a:p>
        </p:txBody>
      </p:sp>
      <p:sp>
        <p:nvSpPr>
          <p:cNvPr id="28677" name="TextBox 4"/>
          <p:cNvSpPr txBox="1">
            <a:spLocks noChangeArrowheads="1"/>
          </p:cNvSpPr>
          <p:nvPr/>
        </p:nvSpPr>
        <p:spPr bwMode="auto">
          <a:xfrm>
            <a:off x="-76200" y="6627813"/>
            <a:ext cx="1981200" cy="230187"/>
          </a:xfrm>
          <a:prstGeom prst="rect">
            <a:avLst/>
          </a:prstGeom>
          <a:noFill/>
          <a:ln w="9525">
            <a:noFill/>
            <a:miter lim="800000"/>
            <a:headEnd/>
            <a:tailEnd/>
          </a:ln>
        </p:spPr>
        <p:txBody>
          <a:bodyPr>
            <a:spAutoFit/>
          </a:bodyPr>
          <a:lstStyle/>
          <a:p>
            <a:r>
              <a:rPr lang="en-US" sz="900"/>
              <a:t>© Career Partners, Inc.  2013</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1"/>
          <p:cNvSpPr txBox="1">
            <a:spLocks noChangeArrowheads="1"/>
          </p:cNvSpPr>
          <p:nvPr/>
        </p:nvSpPr>
        <p:spPr bwMode="auto">
          <a:xfrm>
            <a:off x="1447800" y="381000"/>
            <a:ext cx="5562600" cy="584200"/>
          </a:xfrm>
          <a:prstGeom prst="rect">
            <a:avLst/>
          </a:prstGeom>
          <a:noFill/>
          <a:ln w="9525">
            <a:noFill/>
            <a:miter lim="800000"/>
            <a:headEnd/>
            <a:tailEnd/>
          </a:ln>
        </p:spPr>
        <p:txBody>
          <a:bodyPr>
            <a:spAutoFit/>
          </a:bodyPr>
          <a:lstStyle/>
          <a:p>
            <a:r>
              <a:rPr lang="en-US" sz="3200" b="1">
                <a:solidFill>
                  <a:schemeClr val="bg1"/>
                </a:solidFill>
                <a:latin typeface="Verdana" pitchFamily="34" charset="0"/>
              </a:rPr>
              <a:t>Marketing</a:t>
            </a:r>
            <a:endParaRPr lang="en-US" sz="3200">
              <a:solidFill>
                <a:schemeClr val="bg1"/>
              </a:solidFill>
              <a:latin typeface="Verdana" pitchFamily="34" charset="0"/>
            </a:endParaRPr>
          </a:p>
        </p:txBody>
      </p:sp>
      <p:sp>
        <p:nvSpPr>
          <p:cNvPr id="3" name="TextBox 2"/>
          <p:cNvSpPr txBox="1"/>
          <p:nvPr/>
        </p:nvSpPr>
        <p:spPr>
          <a:xfrm>
            <a:off x="76200" y="1295400"/>
            <a:ext cx="8153400" cy="5832366"/>
          </a:xfrm>
          <a:prstGeom prst="rect">
            <a:avLst/>
          </a:prstGeom>
          <a:noFill/>
        </p:spPr>
        <p:txBody>
          <a:bodyPr wrap="square">
            <a:spAutoFit/>
          </a:bodyPr>
          <a:lstStyle/>
          <a:p>
            <a:pPr algn="ctr" fontAlgn="auto">
              <a:spcBef>
                <a:spcPts val="0"/>
              </a:spcBef>
              <a:spcAft>
                <a:spcPts val="0"/>
              </a:spcAft>
              <a:defRPr/>
            </a:pPr>
            <a:r>
              <a:rPr lang="en-US" sz="3200" b="1" dirty="0">
                <a:latin typeface="+mj-lt"/>
              </a:rPr>
              <a:t>Congratulations!</a:t>
            </a:r>
            <a:endParaRPr lang="en-US" sz="3200" b="1" dirty="0" smtClean="0">
              <a:latin typeface="+mj-lt"/>
              <a:cs typeface="+mn-cs"/>
            </a:endParaRPr>
          </a:p>
          <a:p>
            <a:pPr algn="ctr" fontAlgn="auto">
              <a:spcBef>
                <a:spcPts val="0"/>
              </a:spcBef>
              <a:spcAft>
                <a:spcPts val="0"/>
              </a:spcAft>
              <a:defRPr/>
            </a:pPr>
            <a:r>
              <a:rPr lang="en-US" sz="3200" b="1" dirty="0" smtClean="0">
                <a:latin typeface="+mj-lt"/>
                <a:cs typeface="+mn-cs"/>
              </a:rPr>
              <a:t>Uncle </a:t>
            </a:r>
            <a:r>
              <a:rPr lang="en-US" sz="3200" b="1" dirty="0">
                <a:latin typeface="+mj-lt"/>
                <a:cs typeface="+mn-cs"/>
              </a:rPr>
              <a:t>Jolly’s </a:t>
            </a:r>
            <a:r>
              <a:rPr lang="en-US" sz="3200" b="1" dirty="0" smtClean="0">
                <a:latin typeface="+mj-lt"/>
                <a:cs typeface="+mn-cs"/>
              </a:rPr>
              <a:t>is now yours! </a:t>
            </a:r>
          </a:p>
          <a:p>
            <a:pPr algn="ctr" fontAlgn="auto">
              <a:spcBef>
                <a:spcPts val="0"/>
              </a:spcBef>
              <a:spcAft>
                <a:spcPts val="0"/>
              </a:spcAft>
              <a:defRPr/>
            </a:pPr>
            <a:endParaRPr lang="en-US" sz="1100" dirty="0">
              <a:latin typeface="+mn-lt"/>
              <a:cs typeface="+mn-cs"/>
            </a:endParaRPr>
          </a:p>
          <a:p>
            <a:pPr indent="-690563" fontAlgn="auto">
              <a:spcBef>
                <a:spcPts val="0"/>
              </a:spcBef>
              <a:spcAft>
                <a:spcPts val="0"/>
              </a:spcAft>
              <a:buFont typeface="Wingdings" panose="05000000000000000000" pitchFamily="2" charset="2"/>
              <a:buChar char="§"/>
              <a:defRPr/>
            </a:pPr>
            <a:endParaRPr lang="en-US" sz="2400" dirty="0" smtClean="0">
              <a:latin typeface="+mn-lt"/>
              <a:cs typeface="+mn-cs"/>
            </a:endParaRPr>
          </a:p>
          <a:p>
            <a:pPr indent="-690563" fontAlgn="auto">
              <a:lnSpc>
                <a:spcPct val="150000"/>
              </a:lnSpc>
              <a:spcBef>
                <a:spcPts val="0"/>
              </a:spcBef>
              <a:spcAft>
                <a:spcPts val="0"/>
              </a:spcAft>
              <a:buFont typeface="Wingdings" panose="05000000000000000000" pitchFamily="2" charset="2"/>
              <a:buChar char="§"/>
              <a:defRPr/>
            </a:pPr>
            <a:r>
              <a:rPr lang="en-US" sz="2800" dirty="0" smtClean="0">
                <a:latin typeface="+mn-lt"/>
                <a:cs typeface="+mn-cs"/>
              </a:rPr>
              <a:t>Why </a:t>
            </a:r>
            <a:r>
              <a:rPr lang="en-US" sz="2800" dirty="0">
                <a:latin typeface="+mn-lt"/>
                <a:cs typeface="+mn-cs"/>
              </a:rPr>
              <a:t>will customers buy from you?</a:t>
            </a:r>
          </a:p>
          <a:p>
            <a:pPr marL="690563" indent="-690563" fontAlgn="auto">
              <a:lnSpc>
                <a:spcPct val="150000"/>
              </a:lnSpc>
              <a:spcBef>
                <a:spcPts val="0"/>
              </a:spcBef>
              <a:spcAft>
                <a:spcPts val="0"/>
              </a:spcAft>
              <a:buFont typeface="Wingdings" panose="05000000000000000000" pitchFamily="2" charset="2"/>
              <a:buChar char="§"/>
              <a:defRPr/>
            </a:pPr>
            <a:r>
              <a:rPr lang="en-US" sz="2800" dirty="0">
                <a:latin typeface="+mn-lt"/>
                <a:cs typeface="+mn-cs"/>
              </a:rPr>
              <a:t>Should you change the product?</a:t>
            </a:r>
          </a:p>
          <a:p>
            <a:pPr marL="690563" indent="-690563" fontAlgn="auto">
              <a:lnSpc>
                <a:spcPct val="150000"/>
              </a:lnSpc>
              <a:spcBef>
                <a:spcPts val="0"/>
              </a:spcBef>
              <a:spcAft>
                <a:spcPts val="0"/>
              </a:spcAft>
              <a:buFont typeface="Wingdings" panose="05000000000000000000" pitchFamily="2" charset="2"/>
              <a:buChar char="§"/>
              <a:defRPr/>
            </a:pPr>
            <a:r>
              <a:rPr lang="en-US" sz="2800" dirty="0">
                <a:latin typeface="+mn-lt"/>
                <a:cs typeface="+mn-cs"/>
              </a:rPr>
              <a:t>Should you change the customer?</a:t>
            </a:r>
          </a:p>
          <a:p>
            <a:pPr marL="690563" indent="-690563" fontAlgn="auto">
              <a:lnSpc>
                <a:spcPct val="150000"/>
              </a:lnSpc>
              <a:spcBef>
                <a:spcPts val="0"/>
              </a:spcBef>
              <a:spcAft>
                <a:spcPts val="0"/>
              </a:spcAft>
              <a:buFont typeface="Wingdings" panose="05000000000000000000" pitchFamily="2" charset="2"/>
              <a:buChar char="§"/>
              <a:defRPr/>
            </a:pPr>
            <a:r>
              <a:rPr lang="en-US" sz="2800" dirty="0">
                <a:latin typeface="+mn-lt"/>
                <a:cs typeface="+mn-cs"/>
              </a:rPr>
              <a:t>Should you change the experience?</a:t>
            </a:r>
          </a:p>
          <a:p>
            <a:pPr marL="690563" indent="-690563" fontAlgn="auto">
              <a:lnSpc>
                <a:spcPct val="150000"/>
              </a:lnSpc>
              <a:spcBef>
                <a:spcPts val="0"/>
              </a:spcBef>
              <a:spcAft>
                <a:spcPts val="0"/>
              </a:spcAft>
              <a:buFont typeface="Wingdings" panose="05000000000000000000" pitchFamily="2" charset="2"/>
              <a:buChar char="§"/>
              <a:defRPr/>
            </a:pPr>
            <a:r>
              <a:rPr lang="en-US" sz="2800" dirty="0">
                <a:latin typeface="+mn-lt"/>
                <a:cs typeface="+mn-cs"/>
              </a:rPr>
              <a:t>Should you change the location?</a:t>
            </a:r>
          </a:p>
          <a:p>
            <a:pPr fontAlgn="auto">
              <a:spcBef>
                <a:spcPts val="0"/>
              </a:spcBef>
              <a:spcAft>
                <a:spcPts val="0"/>
              </a:spcAft>
              <a:buFont typeface="Wingdings" pitchFamily="2" charset="2"/>
              <a:buChar char="v"/>
              <a:defRPr/>
            </a:pPr>
            <a:endParaRPr lang="en-US" sz="3200" dirty="0">
              <a:latin typeface="+mn-lt"/>
              <a:cs typeface="+mn-cs"/>
            </a:endParaRPr>
          </a:p>
          <a:p>
            <a:pPr fontAlgn="auto">
              <a:spcBef>
                <a:spcPts val="0"/>
              </a:spcBef>
              <a:spcAft>
                <a:spcPts val="0"/>
              </a:spcAft>
              <a:defRPr/>
            </a:pPr>
            <a:endParaRPr lang="en-US" sz="3200" dirty="0">
              <a:latin typeface="+mn-lt"/>
              <a:cs typeface="+mn-cs"/>
            </a:endParaRPr>
          </a:p>
        </p:txBody>
      </p:sp>
      <p:sp>
        <p:nvSpPr>
          <p:cNvPr id="25604" name="TextBox 3"/>
          <p:cNvSpPr txBox="1">
            <a:spLocks noChangeArrowheads="1"/>
          </p:cNvSpPr>
          <p:nvPr/>
        </p:nvSpPr>
        <p:spPr bwMode="auto">
          <a:xfrm>
            <a:off x="-76200" y="6627813"/>
            <a:ext cx="1981200" cy="230187"/>
          </a:xfrm>
          <a:prstGeom prst="rect">
            <a:avLst/>
          </a:prstGeom>
          <a:noFill/>
          <a:ln w="9525">
            <a:noFill/>
            <a:miter lim="800000"/>
            <a:headEnd/>
            <a:tailEnd/>
          </a:ln>
        </p:spPr>
        <p:txBody>
          <a:bodyPr>
            <a:spAutoFit/>
          </a:bodyPr>
          <a:lstStyle/>
          <a:p>
            <a:r>
              <a:rPr lang="en-US" sz="900"/>
              <a:t>© Career Partners, Inc.  2013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
          <p:cNvSpPr>
            <a:spLocks noGrp="1"/>
          </p:cNvSpPr>
          <p:nvPr>
            <p:ph type="title"/>
          </p:nvPr>
        </p:nvSpPr>
        <p:spPr>
          <a:xfrm>
            <a:off x="1143000" y="381000"/>
            <a:ext cx="7772400" cy="563563"/>
          </a:xfrm>
        </p:spPr>
        <p:txBody>
          <a:bodyPr/>
          <a:lstStyle/>
          <a:p>
            <a:pPr eaLnBrk="1" hangingPunct="1"/>
            <a:r>
              <a:rPr lang="en-US" b="1" dirty="0" smtClean="0"/>
              <a:t>Marketing Plan</a:t>
            </a:r>
          </a:p>
        </p:txBody>
      </p:sp>
      <p:sp>
        <p:nvSpPr>
          <p:cNvPr id="4099" name="Content Placeholder 4"/>
          <p:cNvSpPr>
            <a:spLocks noGrp="1"/>
          </p:cNvSpPr>
          <p:nvPr>
            <p:ph idx="1"/>
          </p:nvPr>
        </p:nvSpPr>
        <p:spPr>
          <a:xfrm>
            <a:off x="0" y="1143000"/>
            <a:ext cx="8153400" cy="5715000"/>
          </a:xfrm>
        </p:spPr>
        <p:txBody>
          <a:bodyPr/>
          <a:lstStyle/>
          <a:p>
            <a:pPr marL="400050" lvl="1" indent="0" algn="ctr" eaLnBrk="1" hangingPunct="1">
              <a:spcBef>
                <a:spcPts val="0"/>
              </a:spcBef>
              <a:buClr>
                <a:srgbClr val="00B0F0"/>
              </a:buClr>
              <a:buNone/>
            </a:pPr>
            <a:r>
              <a:rPr lang="en-US" sz="3200" b="1" i="1" dirty="0" smtClean="0">
                <a:solidFill>
                  <a:srgbClr val="48806B"/>
                </a:solidFill>
                <a:latin typeface="+mj-lt"/>
              </a:rPr>
              <a:t>Components of a successful </a:t>
            </a:r>
          </a:p>
          <a:p>
            <a:pPr marL="400050" lvl="1" indent="0" algn="ctr" eaLnBrk="1" hangingPunct="1">
              <a:spcBef>
                <a:spcPts val="0"/>
              </a:spcBef>
              <a:buClr>
                <a:srgbClr val="00B0F0"/>
              </a:buClr>
              <a:buNone/>
            </a:pPr>
            <a:r>
              <a:rPr lang="en-US" sz="3200" b="1" i="1" dirty="0" smtClean="0">
                <a:solidFill>
                  <a:srgbClr val="48806B"/>
                </a:solidFill>
                <a:latin typeface="+mj-lt"/>
              </a:rPr>
              <a:t>marketing plan </a:t>
            </a:r>
          </a:p>
          <a:p>
            <a:pPr marL="400050" lvl="1" indent="0" algn="ctr" eaLnBrk="1" hangingPunct="1">
              <a:spcBef>
                <a:spcPts val="0"/>
              </a:spcBef>
              <a:buClr>
                <a:srgbClr val="00B0F0"/>
              </a:buClr>
              <a:buNone/>
            </a:pPr>
            <a:endParaRPr lang="en-US" sz="2400" b="1" i="1" dirty="0" smtClean="0">
              <a:solidFill>
                <a:srgbClr val="48806B"/>
              </a:solidFill>
              <a:latin typeface="+mj-lt"/>
            </a:endParaRPr>
          </a:p>
          <a:p>
            <a:pPr marL="400050" lvl="1" indent="0" eaLnBrk="1" hangingPunct="1">
              <a:buClr>
                <a:srgbClr val="00B0F0"/>
              </a:buClr>
              <a:buNone/>
            </a:pPr>
            <a:r>
              <a:rPr lang="en-US" sz="2400" b="1" dirty="0" smtClean="0">
                <a:solidFill>
                  <a:srgbClr val="48806B"/>
                </a:solidFill>
                <a:latin typeface="+mn-lt"/>
              </a:rPr>
              <a:t>Consumer behavior  - psychology of the customer.</a:t>
            </a:r>
          </a:p>
          <a:p>
            <a:pPr marL="1314450" lvl="2" indent="-514350" eaLnBrk="1" hangingPunct="1">
              <a:buFont typeface="Wingdings" panose="05000000000000000000" pitchFamily="2" charset="2"/>
              <a:buChar char="§"/>
            </a:pPr>
            <a:r>
              <a:rPr lang="en-US" sz="2000" dirty="0" smtClean="0">
                <a:solidFill>
                  <a:srgbClr val="48806B"/>
                </a:solidFill>
                <a:latin typeface="+mn-lt"/>
              </a:rPr>
              <a:t>How </a:t>
            </a:r>
            <a:r>
              <a:rPr lang="en-US" sz="2000" dirty="0">
                <a:solidFill>
                  <a:srgbClr val="48806B"/>
                </a:solidFill>
                <a:latin typeface="+mn-lt"/>
              </a:rPr>
              <a:t>the customer thinks, feels and reasons when making a purchasing decision</a:t>
            </a:r>
            <a:r>
              <a:rPr lang="en-US" sz="2000" dirty="0" smtClean="0">
                <a:solidFill>
                  <a:srgbClr val="48806B"/>
                </a:solidFill>
                <a:latin typeface="+mn-lt"/>
              </a:rPr>
              <a:t>.</a:t>
            </a:r>
          </a:p>
          <a:p>
            <a:pPr marL="400050" lvl="1" indent="0" eaLnBrk="1" hangingPunct="1">
              <a:buClr>
                <a:srgbClr val="00B0F0"/>
              </a:buClr>
              <a:buNone/>
            </a:pPr>
            <a:endParaRPr lang="en-US" sz="1400" b="1" dirty="0" smtClean="0">
              <a:solidFill>
                <a:srgbClr val="48806B"/>
              </a:solidFill>
              <a:latin typeface="+mn-lt"/>
            </a:endParaRPr>
          </a:p>
          <a:p>
            <a:pPr marL="400050" lvl="1" indent="0" eaLnBrk="1" hangingPunct="1">
              <a:buClr>
                <a:srgbClr val="00B0F0"/>
              </a:buClr>
              <a:buNone/>
            </a:pPr>
            <a:r>
              <a:rPr lang="en-US" sz="2400" b="1" dirty="0" smtClean="0">
                <a:solidFill>
                  <a:srgbClr val="48806B"/>
                </a:solidFill>
                <a:latin typeface="+mn-lt"/>
              </a:rPr>
              <a:t>How do you influence consumer behavior?</a:t>
            </a:r>
          </a:p>
          <a:p>
            <a:pPr marL="1314450" lvl="2" indent="-514350" eaLnBrk="1" hangingPunct="1">
              <a:buFont typeface="Wingdings" panose="05000000000000000000" pitchFamily="2" charset="2"/>
              <a:buChar char="§"/>
            </a:pPr>
            <a:r>
              <a:rPr lang="en-US" sz="2000" dirty="0" smtClean="0">
                <a:solidFill>
                  <a:srgbClr val="48806B"/>
                </a:solidFill>
                <a:latin typeface="+mn-lt"/>
              </a:rPr>
              <a:t>Emotional influence.</a:t>
            </a:r>
          </a:p>
          <a:p>
            <a:pPr marL="1314450" lvl="2" indent="-514350" eaLnBrk="1" hangingPunct="1">
              <a:buFont typeface="Wingdings" panose="05000000000000000000" pitchFamily="2" charset="2"/>
              <a:buChar char="§"/>
            </a:pPr>
            <a:r>
              <a:rPr lang="en-US" sz="2000" dirty="0" smtClean="0">
                <a:solidFill>
                  <a:srgbClr val="48806B"/>
                </a:solidFill>
                <a:latin typeface="+mn-lt"/>
              </a:rPr>
              <a:t>Reposition your competition influence.</a:t>
            </a:r>
          </a:p>
          <a:p>
            <a:pPr marL="1314450" lvl="2" indent="-514350" eaLnBrk="1" hangingPunct="1">
              <a:buFont typeface="Wingdings" panose="05000000000000000000" pitchFamily="2" charset="2"/>
              <a:buChar char="§"/>
            </a:pPr>
            <a:r>
              <a:rPr lang="en-US" sz="2000" dirty="0" smtClean="0">
                <a:solidFill>
                  <a:srgbClr val="48806B"/>
                </a:solidFill>
                <a:latin typeface="+mn-lt"/>
              </a:rPr>
              <a:t>Promote exclusivity.</a:t>
            </a:r>
          </a:p>
          <a:p>
            <a:pPr marL="400050" lvl="1" indent="0" eaLnBrk="1" hangingPunct="1">
              <a:buClr>
                <a:srgbClr val="00B0F0"/>
              </a:buClr>
              <a:buNone/>
            </a:pPr>
            <a:endParaRPr lang="en-US" b="1" dirty="0" smtClean="0">
              <a:solidFill>
                <a:srgbClr val="48806B"/>
              </a:solidFill>
            </a:endParaRPr>
          </a:p>
          <a:p>
            <a:pPr marL="800100" lvl="2" indent="0" eaLnBrk="1" hangingPunct="1">
              <a:buClr>
                <a:srgbClr val="00B0F0"/>
              </a:buClr>
              <a:buNone/>
            </a:pPr>
            <a:endParaRPr lang="en-US" b="1" dirty="0" smtClean="0">
              <a:solidFill>
                <a:srgbClr val="48806B"/>
              </a:solidFill>
            </a:endParaRPr>
          </a:p>
          <a:p>
            <a:pPr marL="800100" lvl="2" indent="0" eaLnBrk="1" hangingPunct="1">
              <a:buClr>
                <a:srgbClr val="00B0F0"/>
              </a:buClr>
              <a:buNone/>
            </a:pPr>
            <a:endParaRPr lang="en-US" b="1" dirty="0" smtClean="0">
              <a:solidFill>
                <a:srgbClr val="48806B"/>
              </a:solidFill>
            </a:endParaRPr>
          </a:p>
          <a:p>
            <a:pPr marL="800100" lvl="2" indent="0" eaLnBrk="1" hangingPunct="1">
              <a:buClr>
                <a:srgbClr val="00B0F0"/>
              </a:buClr>
              <a:buNone/>
            </a:pPr>
            <a:endParaRPr lang="en-US" b="1" dirty="0" smtClean="0">
              <a:solidFill>
                <a:srgbClr val="48806B"/>
              </a:solidFill>
            </a:endParaRPr>
          </a:p>
        </p:txBody>
      </p:sp>
      <p:sp>
        <p:nvSpPr>
          <p:cNvPr id="4104" name="TextBox 9"/>
          <p:cNvSpPr txBox="1">
            <a:spLocks noChangeArrowheads="1"/>
          </p:cNvSpPr>
          <p:nvPr/>
        </p:nvSpPr>
        <p:spPr bwMode="auto">
          <a:xfrm>
            <a:off x="-76200" y="6627813"/>
            <a:ext cx="1981200" cy="230187"/>
          </a:xfrm>
          <a:prstGeom prst="rect">
            <a:avLst/>
          </a:prstGeom>
          <a:noFill/>
          <a:ln w="9525">
            <a:noFill/>
            <a:miter lim="800000"/>
            <a:headEnd/>
            <a:tailEnd/>
          </a:ln>
        </p:spPr>
        <p:txBody>
          <a:bodyPr>
            <a:spAutoFit/>
          </a:bodyPr>
          <a:lstStyle/>
          <a:p>
            <a:r>
              <a:rPr lang="en-US" sz="900"/>
              <a:t>© Career Partners, Inc.  2013</a:t>
            </a: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
          <p:cNvSpPr>
            <a:spLocks noGrp="1"/>
          </p:cNvSpPr>
          <p:nvPr>
            <p:ph type="title"/>
          </p:nvPr>
        </p:nvSpPr>
        <p:spPr>
          <a:xfrm>
            <a:off x="1143000" y="381000"/>
            <a:ext cx="7772400" cy="563563"/>
          </a:xfrm>
        </p:spPr>
        <p:txBody>
          <a:bodyPr/>
          <a:lstStyle/>
          <a:p>
            <a:pPr eaLnBrk="1" hangingPunct="1"/>
            <a:r>
              <a:rPr lang="en-US" b="1" dirty="0" smtClean="0"/>
              <a:t>    Successful Marketing Plan</a:t>
            </a:r>
          </a:p>
        </p:txBody>
      </p:sp>
      <p:sp>
        <p:nvSpPr>
          <p:cNvPr id="4099" name="Content Placeholder 4"/>
          <p:cNvSpPr>
            <a:spLocks noGrp="1"/>
          </p:cNvSpPr>
          <p:nvPr>
            <p:ph idx="1"/>
          </p:nvPr>
        </p:nvSpPr>
        <p:spPr>
          <a:xfrm>
            <a:off x="0" y="1143000"/>
            <a:ext cx="8153400" cy="5715000"/>
          </a:xfrm>
        </p:spPr>
        <p:txBody>
          <a:bodyPr/>
          <a:lstStyle/>
          <a:p>
            <a:pPr marL="400050" lvl="1" indent="0" eaLnBrk="1" hangingPunct="1">
              <a:buClr>
                <a:srgbClr val="00B0F0"/>
              </a:buClr>
              <a:buNone/>
            </a:pPr>
            <a:endParaRPr lang="en-US" b="1" dirty="0" smtClean="0">
              <a:solidFill>
                <a:srgbClr val="48806B"/>
              </a:solidFill>
            </a:endParaRPr>
          </a:p>
          <a:p>
            <a:pPr marL="400050" lvl="1" indent="0" eaLnBrk="1" hangingPunct="1">
              <a:buClr>
                <a:srgbClr val="00B0F0"/>
              </a:buClr>
              <a:buNone/>
            </a:pPr>
            <a:r>
              <a:rPr lang="en-US" sz="3200" b="1" dirty="0" smtClean="0">
                <a:solidFill>
                  <a:srgbClr val="48806B"/>
                </a:solidFill>
                <a:latin typeface="+mj-lt"/>
              </a:rPr>
              <a:t>External Factors </a:t>
            </a:r>
          </a:p>
          <a:p>
            <a:pPr lvl="1" indent="-342900" eaLnBrk="1" hangingPunct="1">
              <a:buClr>
                <a:schemeClr val="tx1"/>
              </a:buClr>
            </a:pPr>
            <a:r>
              <a:rPr lang="en-US" sz="2400" dirty="0" smtClean="0">
                <a:solidFill>
                  <a:srgbClr val="48806B"/>
                </a:solidFill>
                <a:latin typeface="+mn-lt"/>
              </a:rPr>
              <a:t>Competition</a:t>
            </a:r>
          </a:p>
          <a:p>
            <a:pPr lvl="1" indent="-342900" eaLnBrk="1" hangingPunct="1">
              <a:buClr>
                <a:schemeClr val="tx1"/>
              </a:buClr>
            </a:pPr>
            <a:r>
              <a:rPr lang="en-US" sz="2400" dirty="0" smtClean="0">
                <a:solidFill>
                  <a:srgbClr val="48806B"/>
                </a:solidFill>
                <a:latin typeface="+mn-lt"/>
              </a:rPr>
              <a:t>Economy</a:t>
            </a:r>
          </a:p>
          <a:p>
            <a:pPr marL="400050" lvl="1" indent="0" eaLnBrk="1" hangingPunct="1">
              <a:buClr>
                <a:srgbClr val="00B0F0"/>
              </a:buClr>
              <a:buNone/>
            </a:pPr>
            <a:endParaRPr lang="en-US" b="1" dirty="0">
              <a:solidFill>
                <a:srgbClr val="48806B"/>
              </a:solidFill>
            </a:endParaRPr>
          </a:p>
          <a:p>
            <a:pPr marL="400050" lvl="1" indent="0" algn="ctr" eaLnBrk="1" hangingPunct="1">
              <a:buClr>
                <a:srgbClr val="00B0F0"/>
              </a:buClr>
              <a:buNone/>
            </a:pPr>
            <a:r>
              <a:rPr lang="en-US" sz="3200" b="1" dirty="0" smtClean="0">
                <a:solidFill>
                  <a:srgbClr val="48806B"/>
                </a:solidFill>
                <a:latin typeface="+mj-lt"/>
              </a:rPr>
              <a:t>Competition Group Project</a:t>
            </a:r>
          </a:p>
          <a:p>
            <a:pPr marL="1314450" lvl="2" indent="-514350" eaLnBrk="1" hangingPunct="1">
              <a:buClr>
                <a:srgbClr val="00B0F0"/>
              </a:buClr>
              <a:buFont typeface="Wingdings" pitchFamily="2" charset="2"/>
              <a:buChar char="v"/>
            </a:pPr>
            <a:endParaRPr lang="en-US" b="1" dirty="0" smtClean="0">
              <a:solidFill>
                <a:srgbClr val="48806B"/>
              </a:solidFill>
            </a:endParaRPr>
          </a:p>
          <a:p>
            <a:pPr marL="800100" lvl="2" indent="0" eaLnBrk="1" hangingPunct="1">
              <a:buClr>
                <a:srgbClr val="00B0F0"/>
              </a:buClr>
              <a:buNone/>
            </a:pPr>
            <a:endParaRPr lang="en-US" b="1" dirty="0" smtClean="0">
              <a:solidFill>
                <a:srgbClr val="48806B"/>
              </a:solidFill>
            </a:endParaRPr>
          </a:p>
        </p:txBody>
      </p:sp>
      <p:sp>
        <p:nvSpPr>
          <p:cNvPr id="4104" name="TextBox 9"/>
          <p:cNvSpPr txBox="1">
            <a:spLocks noChangeArrowheads="1"/>
          </p:cNvSpPr>
          <p:nvPr/>
        </p:nvSpPr>
        <p:spPr bwMode="auto">
          <a:xfrm>
            <a:off x="-76200" y="6627813"/>
            <a:ext cx="1981200" cy="230187"/>
          </a:xfrm>
          <a:prstGeom prst="rect">
            <a:avLst/>
          </a:prstGeom>
          <a:noFill/>
          <a:ln w="9525">
            <a:noFill/>
            <a:miter lim="800000"/>
            <a:headEnd/>
            <a:tailEnd/>
          </a:ln>
        </p:spPr>
        <p:txBody>
          <a:bodyPr>
            <a:spAutoFit/>
          </a:bodyPr>
          <a:lstStyle/>
          <a:p>
            <a:r>
              <a:rPr lang="en-US" sz="900"/>
              <a:t>© Career Partners, Inc.  2013</a:t>
            </a:r>
          </a:p>
        </p:txBody>
      </p:sp>
    </p:spTree>
    <p:extLst>
      <p:ext uri="{BB962C8B-B14F-4D97-AF65-F5344CB8AC3E}">
        <p14:creationId xmlns:p14="http://schemas.microsoft.com/office/powerpoint/2010/main" val="33876973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dirty="0" smtClean="0"/>
              <a:t>Competition Project</a:t>
            </a:r>
          </a:p>
        </p:txBody>
      </p:sp>
      <p:sp>
        <p:nvSpPr>
          <p:cNvPr id="11267" name="Content Placeholder 2"/>
          <p:cNvSpPr>
            <a:spLocks noGrp="1"/>
          </p:cNvSpPr>
          <p:nvPr>
            <p:ph idx="1"/>
          </p:nvPr>
        </p:nvSpPr>
        <p:spPr>
          <a:xfrm>
            <a:off x="0" y="1219200"/>
            <a:ext cx="8153400" cy="5523706"/>
          </a:xfrm>
        </p:spPr>
        <p:txBody>
          <a:bodyPr/>
          <a:lstStyle/>
          <a:p>
            <a:pPr marL="0" indent="0" eaLnBrk="1" hangingPunct="1">
              <a:buNone/>
            </a:pPr>
            <a:r>
              <a:rPr lang="en-US" sz="3200" dirty="0" smtClean="0">
                <a:latin typeface="+mj-lt"/>
              </a:rPr>
              <a:t>Consider the following – </a:t>
            </a:r>
          </a:p>
          <a:p>
            <a:pPr marL="0" indent="0" eaLnBrk="1" hangingPunct="1">
              <a:buNone/>
            </a:pPr>
            <a:endParaRPr lang="en-US" sz="1600" dirty="0" smtClean="0"/>
          </a:p>
          <a:p>
            <a:pPr lvl="1" eaLnBrk="1" hangingPunct="1">
              <a:spcBef>
                <a:spcPts val="1200"/>
              </a:spcBef>
              <a:buClr>
                <a:schemeClr val="tx1"/>
              </a:buClr>
            </a:pPr>
            <a:r>
              <a:rPr lang="en-US" dirty="0" smtClean="0">
                <a:latin typeface="+mn-lt"/>
              </a:rPr>
              <a:t>Who are your competitors?</a:t>
            </a:r>
          </a:p>
          <a:p>
            <a:pPr lvl="1" eaLnBrk="1" hangingPunct="1">
              <a:spcBef>
                <a:spcPts val="1200"/>
              </a:spcBef>
              <a:buClr>
                <a:schemeClr val="tx1"/>
              </a:buClr>
            </a:pPr>
            <a:r>
              <a:rPr lang="en-US" dirty="0" smtClean="0">
                <a:latin typeface="+mn-lt"/>
              </a:rPr>
              <a:t>What products or services do they sell?</a:t>
            </a:r>
          </a:p>
          <a:p>
            <a:pPr lvl="1" eaLnBrk="1" hangingPunct="1">
              <a:spcBef>
                <a:spcPts val="1200"/>
              </a:spcBef>
              <a:buClr>
                <a:schemeClr val="tx1"/>
              </a:buClr>
            </a:pPr>
            <a:r>
              <a:rPr lang="en-US" dirty="0" smtClean="0">
                <a:latin typeface="+mn-lt"/>
              </a:rPr>
              <a:t>What marketing do they do?</a:t>
            </a:r>
          </a:p>
          <a:p>
            <a:pPr lvl="1" eaLnBrk="1" hangingPunct="1">
              <a:spcBef>
                <a:spcPts val="1200"/>
              </a:spcBef>
              <a:buClr>
                <a:schemeClr val="tx1"/>
              </a:buClr>
            </a:pPr>
            <a:r>
              <a:rPr lang="en-US" dirty="0" smtClean="0">
                <a:latin typeface="+mn-lt"/>
              </a:rPr>
              <a:t>What are your competitor’s strengths and weaknesses?</a:t>
            </a:r>
          </a:p>
          <a:p>
            <a:pPr lvl="1" eaLnBrk="1" hangingPunct="1">
              <a:spcBef>
                <a:spcPts val="1200"/>
              </a:spcBef>
              <a:buClr>
                <a:schemeClr val="tx1"/>
              </a:buClr>
            </a:pPr>
            <a:r>
              <a:rPr lang="en-US" dirty="0" smtClean="0">
                <a:latin typeface="+mn-lt"/>
              </a:rPr>
              <a:t>What potential opportunities do they make available for you?</a:t>
            </a:r>
          </a:p>
        </p:txBody>
      </p:sp>
      <p:sp>
        <p:nvSpPr>
          <p:cNvPr id="11274" name="TextBox 9"/>
          <p:cNvSpPr txBox="1">
            <a:spLocks noChangeArrowheads="1"/>
          </p:cNvSpPr>
          <p:nvPr/>
        </p:nvSpPr>
        <p:spPr bwMode="auto">
          <a:xfrm>
            <a:off x="-76200" y="6627813"/>
            <a:ext cx="1981200" cy="230187"/>
          </a:xfrm>
          <a:prstGeom prst="rect">
            <a:avLst/>
          </a:prstGeom>
          <a:noFill/>
          <a:ln w="9525">
            <a:noFill/>
            <a:miter lim="800000"/>
            <a:headEnd/>
            <a:tailEnd/>
          </a:ln>
        </p:spPr>
        <p:txBody>
          <a:bodyPr>
            <a:spAutoFit/>
          </a:bodyPr>
          <a:lstStyle/>
          <a:p>
            <a:r>
              <a:rPr lang="en-US" sz="900"/>
              <a:t>© Career Partners, Inc.  2013</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
          <p:cNvSpPr>
            <a:spLocks noGrp="1"/>
          </p:cNvSpPr>
          <p:nvPr>
            <p:ph type="title"/>
          </p:nvPr>
        </p:nvSpPr>
        <p:spPr>
          <a:xfrm>
            <a:off x="1143000" y="381000"/>
            <a:ext cx="7772400" cy="563563"/>
          </a:xfrm>
        </p:spPr>
        <p:txBody>
          <a:bodyPr/>
          <a:lstStyle/>
          <a:p>
            <a:pPr eaLnBrk="1" hangingPunct="1"/>
            <a:r>
              <a:rPr lang="en-US" b="1" dirty="0" smtClean="0"/>
              <a:t>    Successful Marketing Plan</a:t>
            </a:r>
          </a:p>
        </p:txBody>
      </p:sp>
      <p:sp>
        <p:nvSpPr>
          <p:cNvPr id="4099" name="Content Placeholder 4"/>
          <p:cNvSpPr>
            <a:spLocks noGrp="1"/>
          </p:cNvSpPr>
          <p:nvPr>
            <p:ph idx="1"/>
          </p:nvPr>
        </p:nvSpPr>
        <p:spPr>
          <a:xfrm>
            <a:off x="-76200" y="1143000"/>
            <a:ext cx="8229600" cy="5715000"/>
          </a:xfrm>
        </p:spPr>
        <p:txBody>
          <a:bodyPr/>
          <a:lstStyle/>
          <a:p>
            <a:pPr marL="400050" lvl="1" indent="0" eaLnBrk="1" hangingPunct="1">
              <a:buClr>
                <a:srgbClr val="00B0F0"/>
              </a:buClr>
              <a:buNone/>
            </a:pPr>
            <a:r>
              <a:rPr lang="en-US" sz="3200" b="1" dirty="0" smtClean="0">
                <a:solidFill>
                  <a:srgbClr val="48806B"/>
                </a:solidFill>
                <a:latin typeface="+mj-lt"/>
              </a:rPr>
              <a:t>Research</a:t>
            </a:r>
          </a:p>
          <a:p>
            <a:pPr marL="857250" lvl="1" indent="-457200" eaLnBrk="1" hangingPunct="1">
              <a:lnSpc>
                <a:spcPct val="150000"/>
              </a:lnSpc>
              <a:spcBef>
                <a:spcPts val="0"/>
              </a:spcBef>
              <a:buClr>
                <a:schemeClr val="tx1"/>
              </a:buClr>
            </a:pPr>
            <a:r>
              <a:rPr lang="en-US" dirty="0" smtClean="0">
                <a:solidFill>
                  <a:srgbClr val="48806B"/>
                </a:solidFill>
                <a:latin typeface="+mn-lt"/>
              </a:rPr>
              <a:t>Understand your market.</a:t>
            </a:r>
          </a:p>
          <a:p>
            <a:pPr marL="857250" lvl="1" indent="-457200" eaLnBrk="1" hangingPunct="1">
              <a:lnSpc>
                <a:spcPct val="150000"/>
              </a:lnSpc>
              <a:spcBef>
                <a:spcPts val="0"/>
              </a:spcBef>
              <a:buClr>
                <a:schemeClr val="tx1"/>
              </a:buClr>
            </a:pPr>
            <a:r>
              <a:rPr lang="en-US" dirty="0" smtClean="0">
                <a:solidFill>
                  <a:srgbClr val="48806B"/>
                </a:solidFill>
                <a:latin typeface="+mn-lt"/>
              </a:rPr>
              <a:t>Ask questions – who are the experts?</a:t>
            </a:r>
          </a:p>
          <a:p>
            <a:pPr marL="857250" lvl="1" indent="-457200" eaLnBrk="1" hangingPunct="1">
              <a:lnSpc>
                <a:spcPct val="150000"/>
              </a:lnSpc>
              <a:spcBef>
                <a:spcPts val="0"/>
              </a:spcBef>
              <a:buClr>
                <a:schemeClr val="tx1"/>
              </a:buClr>
            </a:pPr>
            <a:r>
              <a:rPr lang="en-US" dirty="0" smtClean="0">
                <a:solidFill>
                  <a:srgbClr val="48806B"/>
                </a:solidFill>
                <a:latin typeface="+mn-lt"/>
              </a:rPr>
              <a:t>What are your resources for formation?</a:t>
            </a:r>
          </a:p>
          <a:p>
            <a:pPr marL="914400" lvl="1" indent="-514350" eaLnBrk="1" hangingPunct="1">
              <a:buClr>
                <a:srgbClr val="00B0F0"/>
              </a:buClr>
              <a:buFont typeface="Wingdings" pitchFamily="2" charset="2"/>
              <a:buChar char="v"/>
            </a:pPr>
            <a:endParaRPr lang="en-US" b="1" dirty="0">
              <a:solidFill>
                <a:srgbClr val="48806B"/>
              </a:solidFill>
            </a:endParaRPr>
          </a:p>
          <a:p>
            <a:pPr marL="400050" lvl="1" indent="0" algn="ctr" eaLnBrk="1" hangingPunct="1">
              <a:buClr>
                <a:srgbClr val="00B0F0"/>
              </a:buClr>
              <a:buNone/>
            </a:pPr>
            <a:r>
              <a:rPr lang="en-US" sz="3200" b="1" dirty="0" smtClean="0">
                <a:solidFill>
                  <a:srgbClr val="48806B"/>
                </a:solidFill>
                <a:latin typeface="+mj-lt"/>
              </a:rPr>
              <a:t>ASK…ASK…ASK</a:t>
            </a:r>
          </a:p>
          <a:p>
            <a:pPr marL="800100" lvl="2" indent="0" eaLnBrk="1" hangingPunct="1">
              <a:buClr>
                <a:srgbClr val="00B0F0"/>
              </a:buClr>
              <a:buNone/>
            </a:pPr>
            <a:endParaRPr lang="en-US" b="1" dirty="0" smtClean="0">
              <a:solidFill>
                <a:srgbClr val="48806B"/>
              </a:solidFill>
            </a:endParaRPr>
          </a:p>
        </p:txBody>
      </p:sp>
      <p:sp>
        <p:nvSpPr>
          <p:cNvPr id="4104" name="TextBox 9"/>
          <p:cNvSpPr txBox="1">
            <a:spLocks noChangeArrowheads="1"/>
          </p:cNvSpPr>
          <p:nvPr/>
        </p:nvSpPr>
        <p:spPr bwMode="auto">
          <a:xfrm>
            <a:off x="-76200" y="6627813"/>
            <a:ext cx="1981200" cy="230187"/>
          </a:xfrm>
          <a:prstGeom prst="rect">
            <a:avLst/>
          </a:prstGeom>
          <a:noFill/>
          <a:ln w="9525">
            <a:noFill/>
            <a:miter lim="800000"/>
            <a:headEnd/>
            <a:tailEnd/>
          </a:ln>
        </p:spPr>
        <p:txBody>
          <a:bodyPr>
            <a:spAutoFit/>
          </a:bodyPr>
          <a:lstStyle/>
          <a:p>
            <a:r>
              <a:rPr lang="en-US" sz="900"/>
              <a:t>© Career Partners, Inc.  2013</a:t>
            </a:r>
          </a:p>
        </p:txBody>
      </p:sp>
    </p:spTree>
    <p:extLst>
      <p:ext uri="{BB962C8B-B14F-4D97-AF65-F5344CB8AC3E}">
        <p14:creationId xmlns:p14="http://schemas.microsoft.com/office/powerpoint/2010/main" val="9035272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
          <p:cNvSpPr>
            <a:spLocks noGrp="1"/>
          </p:cNvSpPr>
          <p:nvPr>
            <p:ph type="title"/>
          </p:nvPr>
        </p:nvSpPr>
        <p:spPr>
          <a:xfrm>
            <a:off x="1143000" y="381000"/>
            <a:ext cx="7772400" cy="563563"/>
          </a:xfrm>
        </p:spPr>
        <p:txBody>
          <a:bodyPr/>
          <a:lstStyle/>
          <a:p>
            <a:pPr eaLnBrk="1" hangingPunct="1"/>
            <a:r>
              <a:rPr lang="en-US" b="1" dirty="0" smtClean="0"/>
              <a:t>    Successful Marketing Plan</a:t>
            </a:r>
          </a:p>
        </p:txBody>
      </p:sp>
      <p:sp>
        <p:nvSpPr>
          <p:cNvPr id="4099" name="Content Placeholder 4"/>
          <p:cNvSpPr>
            <a:spLocks noGrp="1"/>
          </p:cNvSpPr>
          <p:nvPr>
            <p:ph idx="1"/>
          </p:nvPr>
        </p:nvSpPr>
        <p:spPr>
          <a:xfrm>
            <a:off x="0" y="1066800"/>
            <a:ext cx="8153400" cy="5791200"/>
          </a:xfrm>
        </p:spPr>
        <p:txBody>
          <a:bodyPr/>
          <a:lstStyle/>
          <a:p>
            <a:pPr marL="800100" lvl="2" indent="0" eaLnBrk="1" hangingPunct="1">
              <a:buClr>
                <a:srgbClr val="00B0F0"/>
              </a:buClr>
              <a:buNone/>
            </a:pPr>
            <a:r>
              <a:rPr lang="en-US" sz="3200" b="1" dirty="0" smtClean="0">
                <a:solidFill>
                  <a:srgbClr val="48806B"/>
                </a:solidFill>
                <a:latin typeface="+mj-lt"/>
              </a:rPr>
              <a:t>Marketing Mix – Five P’s of Marketing</a:t>
            </a:r>
          </a:p>
          <a:p>
            <a:pPr marL="800100" lvl="2" indent="0" eaLnBrk="1" hangingPunct="1">
              <a:buClr>
                <a:srgbClr val="00B0F0"/>
              </a:buClr>
              <a:buNone/>
            </a:pPr>
            <a:endParaRPr lang="en-US" sz="1600" b="1" dirty="0" smtClean="0">
              <a:solidFill>
                <a:srgbClr val="48806B"/>
              </a:solidFill>
            </a:endParaRPr>
          </a:p>
          <a:p>
            <a:pPr lvl="2" indent="-342900" eaLnBrk="1" hangingPunct="1">
              <a:buFont typeface="Wingdings" panose="05000000000000000000" pitchFamily="2" charset="2"/>
              <a:buChar char="§"/>
            </a:pPr>
            <a:r>
              <a:rPr lang="en-US" dirty="0" smtClean="0">
                <a:solidFill>
                  <a:srgbClr val="48806B"/>
                </a:solidFill>
                <a:latin typeface="+mn-lt"/>
              </a:rPr>
              <a:t>Product</a:t>
            </a:r>
          </a:p>
          <a:p>
            <a:pPr lvl="2" indent="-342900" eaLnBrk="1" hangingPunct="1">
              <a:buFont typeface="Wingdings" panose="05000000000000000000" pitchFamily="2" charset="2"/>
              <a:buChar char="§"/>
            </a:pPr>
            <a:r>
              <a:rPr lang="en-US" dirty="0" smtClean="0">
                <a:solidFill>
                  <a:srgbClr val="48806B"/>
                </a:solidFill>
                <a:latin typeface="+mn-lt"/>
              </a:rPr>
              <a:t>Place</a:t>
            </a:r>
          </a:p>
          <a:p>
            <a:pPr lvl="2" indent="-342900" eaLnBrk="1" hangingPunct="1">
              <a:buFont typeface="Wingdings" panose="05000000000000000000" pitchFamily="2" charset="2"/>
              <a:buChar char="§"/>
            </a:pPr>
            <a:r>
              <a:rPr lang="en-US" dirty="0" smtClean="0">
                <a:solidFill>
                  <a:srgbClr val="48806B"/>
                </a:solidFill>
                <a:latin typeface="+mn-lt"/>
              </a:rPr>
              <a:t>Price</a:t>
            </a:r>
          </a:p>
          <a:p>
            <a:pPr lvl="2" indent="-342900" eaLnBrk="1" hangingPunct="1">
              <a:buFont typeface="Wingdings" panose="05000000000000000000" pitchFamily="2" charset="2"/>
              <a:buChar char="§"/>
            </a:pPr>
            <a:r>
              <a:rPr lang="en-US" dirty="0" smtClean="0">
                <a:solidFill>
                  <a:srgbClr val="48806B"/>
                </a:solidFill>
                <a:latin typeface="+mn-lt"/>
              </a:rPr>
              <a:t>Promotion</a:t>
            </a:r>
          </a:p>
          <a:p>
            <a:pPr lvl="2" indent="-342900" eaLnBrk="1" hangingPunct="1">
              <a:buFont typeface="Wingdings" panose="05000000000000000000" pitchFamily="2" charset="2"/>
              <a:buChar char="§"/>
            </a:pPr>
            <a:r>
              <a:rPr lang="en-US" dirty="0" smtClean="0">
                <a:solidFill>
                  <a:srgbClr val="48806B"/>
                </a:solidFill>
                <a:latin typeface="+mn-lt"/>
              </a:rPr>
              <a:t>People</a:t>
            </a:r>
          </a:p>
          <a:p>
            <a:pPr marL="1314450" lvl="2" indent="-514350" eaLnBrk="1" hangingPunct="1">
              <a:buClr>
                <a:srgbClr val="00B0F0"/>
              </a:buClr>
              <a:buFont typeface="Wingdings" pitchFamily="2" charset="2"/>
              <a:buChar char="v"/>
            </a:pPr>
            <a:endParaRPr lang="en-US" b="1" dirty="0" smtClean="0">
              <a:solidFill>
                <a:srgbClr val="48806B"/>
              </a:solidFill>
            </a:endParaRPr>
          </a:p>
          <a:p>
            <a:pPr marL="800100" lvl="2" indent="0" eaLnBrk="1" hangingPunct="1">
              <a:buClr>
                <a:srgbClr val="00B0F0"/>
              </a:buClr>
              <a:buNone/>
            </a:pPr>
            <a:endParaRPr lang="en-US" b="1" dirty="0" smtClean="0">
              <a:solidFill>
                <a:srgbClr val="48806B"/>
              </a:solidFill>
            </a:endParaRPr>
          </a:p>
        </p:txBody>
      </p:sp>
      <p:pic>
        <p:nvPicPr>
          <p:cNvPr id="9" name="Picture 2" descr="http://www.yallabusiness.com/ressources/images/photos/five-p-marketing.jpg"/>
          <p:cNvPicPr>
            <a:picLocks noChangeAspect="1" noChangeArrowheads="1"/>
          </p:cNvPicPr>
          <p:nvPr/>
        </p:nvPicPr>
        <p:blipFill>
          <a:blip r:embed="rId3" cstate="print"/>
          <a:srcRect t="35432" b="32285"/>
          <a:stretch>
            <a:fillRect/>
          </a:stretch>
        </p:blipFill>
        <p:spPr bwMode="auto">
          <a:xfrm rot="21099677">
            <a:off x="2853726" y="4861890"/>
            <a:ext cx="2997382" cy="691896"/>
          </a:xfrm>
          <a:prstGeom prst="rect">
            <a:avLst/>
          </a:prstGeom>
          <a:noFill/>
          <a:ln w="9525">
            <a:noFill/>
            <a:miter lim="800000"/>
            <a:headEnd/>
            <a:tailEnd/>
          </a:ln>
        </p:spPr>
      </p:pic>
      <p:sp>
        <p:nvSpPr>
          <p:cNvPr id="4104" name="TextBox 9"/>
          <p:cNvSpPr txBox="1">
            <a:spLocks noChangeArrowheads="1"/>
          </p:cNvSpPr>
          <p:nvPr/>
        </p:nvSpPr>
        <p:spPr bwMode="auto">
          <a:xfrm>
            <a:off x="-76200" y="6627813"/>
            <a:ext cx="1981200" cy="230187"/>
          </a:xfrm>
          <a:prstGeom prst="rect">
            <a:avLst/>
          </a:prstGeom>
          <a:noFill/>
          <a:ln w="9525">
            <a:noFill/>
            <a:miter lim="800000"/>
            <a:headEnd/>
            <a:tailEnd/>
          </a:ln>
        </p:spPr>
        <p:txBody>
          <a:bodyPr>
            <a:spAutoFit/>
          </a:bodyPr>
          <a:lstStyle/>
          <a:p>
            <a:r>
              <a:rPr lang="en-US" sz="900"/>
              <a:t>© Career Partners, Inc.  2013</a:t>
            </a:r>
          </a:p>
        </p:txBody>
      </p:sp>
    </p:spTree>
    <p:extLst>
      <p:ext uri="{BB962C8B-B14F-4D97-AF65-F5344CB8AC3E}">
        <p14:creationId xmlns:p14="http://schemas.microsoft.com/office/powerpoint/2010/main" val="2856971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dirty="0" smtClean="0"/>
              <a:t>Product</a:t>
            </a:r>
          </a:p>
        </p:txBody>
      </p:sp>
      <p:sp>
        <p:nvSpPr>
          <p:cNvPr id="14339" name="Content Placeholder 2"/>
          <p:cNvSpPr>
            <a:spLocks noGrp="1"/>
          </p:cNvSpPr>
          <p:nvPr>
            <p:ph idx="1"/>
          </p:nvPr>
        </p:nvSpPr>
        <p:spPr>
          <a:xfrm>
            <a:off x="0" y="1143000"/>
            <a:ext cx="8153400" cy="5599906"/>
          </a:xfrm>
        </p:spPr>
        <p:txBody>
          <a:bodyPr/>
          <a:lstStyle/>
          <a:p>
            <a:pPr marL="0" indent="0" eaLnBrk="1" hangingPunct="1">
              <a:buNone/>
            </a:pPr>
            <a:endParaRPr lang="en-US" sz="2400" dirty="0" smtClean="0">
              <a:latin typeface="+mj-lt"/>
            </a:endParaRPr>
          </a:p>
          <a:p>
            <a:pPr marL="0" indent="0" eaLnBrk="1" hangingPunct="1">
              <a:buNone/>
            </a:pPr>
            <a:r>
              <a:rPr lang="en-US" sz="2400" dirty="0" smtClean="0">
                <a:latin typeface="+mj-lt"/>
              </a:rPr>
              <a:t>Are these the right products or services for your customers today?</a:t>
            </a:r>
          </a:p>
          <a:p>
            <a:pPr lvl="1" eaLnBrk="1" hangingPunct="1">
              <a:buClr>
                <a:schemeClr val="tx1"/>
              </a:buClr>
            </a:pPr>
            <a:r>
              <a:rPr lang="en-US" sz="2000" dirty="0">
                <a:latin typeface="+mn-lt"/>
              </a:rPr>
              <a:t>What’s </a:t>
            </a:r>
            <a:r>
              <a:rPr lang="en-US" sz="2000" dirty="0" smtClean="0">
                <a:latin typeface="+mn-lt"/>
              </a:rPr>
              <a:t>trending (hot topics) </a:t>
            </a:r>
            <a:r>
              <a:rPr lang="en-US" sz="2000" dirty="0">
                <a:latin typeface="+mn-lt"/>
              </a:rPr>
              <a:t>that you might want to consider when developing your </a:t>
            </a:r>
            <a:r>
              <a:rPr lang="en-US" sz="2000" dirty="0" smtClean="0">
                <a:latin typeface="+mn-lt"/>
              </a:rPr>
              <a:t>products?</a:t>
            </a:r>
          </a:p>
          <a:p>
            <a:pPr marL="457200" lvl="1" indent="0" eaLnBrk="1" hangingPunct="1">
              <a:buClr>
                <a:schemeClr val="tx1"/>
              </a:buClr>
              <a:buNone/>
            </a:pPr>
            <a:endParaRPr lang="en-US" sz="2400" b="0" dirty="0" smtClean="0"/>
          </a:p>
          <a:p>
            <a:pPr marL="0" indent="0" eaLnBrk="1" hangingPunct="1">
              <a:buNone/>
            </a:pPr>
            <a:r>
              <a:rPr lang="en-US" sz="2400" dirty="0" smtClean="0">
                <a:latin typeface="+mj-lt"/>
              </a:rPr>
              <a:t>Compared to your competitors, are your product or services superior in some significant way?</a:t>
            </a:r>
          </a:p>
          <a:p>
            <a:pPr lvl="1" eaLnBrk="1" hangingPunct="1">
              <a:buClr>
                <a:schemeClr val="tx1"/>
              </a:buClr>
            </a:pPr>
            <a:r>
              <a:rPr lang="en-US" sz="2000" dirty="0" smtClean="0">
                <a:latin typeface="+mn-lt"/>
              </a:rPr>
              <a:t>If so, what is it?  If not, could you develop?</a:t>
            </a:r>
          </a:p>
          <a:p>
            <a:pPr marL="457200" lvl="1" indent="0" eaLnBrk="1" hangingPunct="1">
              <a:buClr>
                <a:schemeClr val="tx1"/>
              </a:buClr>
              <a:buNone/>
            </a:pPr>
            <a:endParaRPr lang="en-US" sz="1400" dirty="0" smtClean="0">
              <a:latin typeface="+mn-lt"/>
            </a:endParaRPr>
          </a:p>
          <a:p>
            <a:pPr lvl="1" eaLnBrk="1" hangingPunct="1">
              <a:buClr>
                <a:schemeClr val="tx1"/>
              </a:buClr>
            </a:pPr>
            <a:r>
              <a:rPr lang="en-US" sz="2000" b="0" dirty="0" smtClean="0">
                <a:latin typeface="+mn-lt"/>
              </a:rPr>
              <a:t>Should you be offering this product or service </a:t>
            </a:r>
            <a:r>
              <a:rPr lang="en-US" sz="2000" dirty="0" smtClean="0">
                <a:latin typeface="+mn-lt"/>
              </a:rPr>
              <a:t>in the current marketplace?</a:t>
            </a:r>
            <a:endParaRPr lang="en-US" sz="2000" b="0" dirty="0" smtClean="0">
              <a:latin typeface="+mn-lt"/>
            </a:endParaRPr>
          </a:p>
          <a:p>
            <a:pPr marL="0" indent="0" eaLnBrk="1" hangingPunct="1">
              <a:buNone/>
            </a:pPr>
            <a:endParaRPr lang="en-US" sz="2400" b="0" dirty="0" smtClean="0"/>
          </a:p>
        </p:txBody>
      </p:sp>
      <p:sp>
        <p:nvSpPr>
          <p:cNvPr id="14343" name="TextBox 6"/>
          <p:cNvSpPr txBox="1">
            <a:spLocks noChangeArrowheads="1"/>
          </p:cNvSpPr>
          <p:nvPr/>
        </p:nvSpPr>
        <p:spPr bwMode="auto">
          <a:xfrm>
            <a:off x="-76200" y="6627813"/>
            <a:ext cx="1981200" cy="230187"/>
          </a:xfrm>
          <a:prstGeom prst="rect">
            <a:avLst/>
          </a:prstGeom>
          <a:noFill/>
          <a:ln w="9525">
            <a:noFill/>
            <a:miter lim="800000"/>
            <a:headEnd/>
            <a:tailEnd/>
          </a:ln>
        </p:spPr>
        <p:txBody>
          <a:bodyPr>
            <a:spAutoFit/>
          </a:bodyPr>
          <a:lstStyle/>
          <a:p>
            <a:r>
              <a:rPr lang="en-US" sz="900"/>
              <a:t>© Career Partners, Inc.  2013</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smtClean="0"/>
              <a:t>Promotion</a:t>
            </a:r>
          </a:p>
        </p:txBody>
      </p:sp>
      <p:sp>
        <p:nvSpPr>
          <p:cNvPr id="15363" name="Content Placeholder 2"/>
          <p:cNvSpPr>
            <a:spLocks noGrp="1"/>
          </p:cNvSpPr>
          <p:nvPr>
            <p:ph idx="1"/>
          </p:nvPr>
        </p:nvSpPr>
        <p:spPr>
          <a:xfrm>
            <a:off x="0" y="1224280"/>
            <a:ext cx="8432800" cy="5408613"/>
          </a:xfrm>
        </p:spPr>
        <p:txBody>
          <a:bodyPr/>
          <a:lstStyle/>
          <a:p>
            <a:pPr eaLnBrk="1" hangingPunct="1">
              <a:buClr>
                <a:schemeClr val="tx1"/>
              </a:buClr>
              <a:buFont typeface="Wingdings" panose="05000000000000000000" pitchFamily="2" charset="2"/>
              <a:buChar char="§"/>
            </a:pPr>
            <a:r>
              <a:rPr lang="en-US" sz="2400" b="0" dirty="0" smtClean="0"/>
              <a:t> Think in terms of promotion all the time.</a:t>
            </a:r>
          </a:p>
          <a:p>
            <a:pPr marL="0" indent="0" eaLnBrk="1" hangingPunct="1">
              <a:buClr>
                <a:schemeClr val="tx1"/>
              </a:buClr>
              <a:buNone/>
            </a:pPr>
            <a:endParaRPr lang="en-US" sz="2400" b="0" dirty="0" smtClean="0"/>
          </a:p>
          <a:p>
            <a:pPr marL="457200" lvl="0" indent="-457200" eaLnBrk="1" hangingPunct="1">
              <a:buClr>
                <a:schemeClr val="tx1"/>
              </a:buClr>
              <a:buFont typeface="Wingdings" panose="05000000000000000000" pitchFamily="2" charset="2"/>
              <a:buChar char="§"/>
              <a:defRPr/>
            </a:pPr>
            <a:r>
              <a:rPr lang="en-US" sz="2400" b="0" dirty="0">
                <a:solidFill>
                  <a:srgbClr val="48806B"/>
                </a:solidFill>
                <a:cs typeface="Arial" charset="0"/>
              </a:rPr>
              <a:t>Promotion includes all the ways you tell your customers about your products or services and how you then market and sell to them</a:t>
            </a:r>
            <a:r>
              <a:rPr lang="en-US" sz="2400" b="0" dirty="0" smtClean="0">
                <a:solidFill>
                  <a:srgbClr val="48806B"/>
                </a:solidFill>
                <a:cs typeface="Arial" charset="0"/>
              </a:rPr>
              <a:t>.</a:t>
            </a:r>
          </a:p>
          <a:p>
            <a:pPr marL="0" lvl="0" indent="0" eaLnBrk="1" hangingPunct="1">
              <a:buClr>
                <a:schemeClr val="tx1"/>
              </a:buClr>
              <a:buNone/>
              <a:defRPr/>
            </a:pPr>
            <a:endParaRPr lang="en-US" sz="2400" b="0" dirty="0" smtClean="0">
              <a:solidFill>
                <a:srgbClr val="48806B"/>
              </a:solidFill>
              <a:cs typeface="Arial" charset="0"/>
            </a:endParaRPr>
          </a:p>
          <a:p>
            <a:pPr marL="457200" lvl="0" indent="-457200" eaLnBrk="1" hangingPunct="1">
              <a:buClr>
                <a:schemeClr val="tx1"/>
              </a:buClr>
              <a:buFont typeface="Wingdings" panose="05000000000000000000" pitchFamily="2" charset="2"/>
              <a:buChar char="§"/>
              <a:defRPr/>
            </a:pPr>
            <a:r>
              <a:rPr lang="en-US" sz="2400" b="0" dirty="0">
                <a:solidFill>
                  <a:srgbClr val="48806B"/>
                </a:solidFill>
                <a:cs typeface="Arial" charset="0"/>
              </a:rPr>
              <a:t>Small changes in the way you promote and sell your products can lead to dramatic changes in your results. </a:t>
            </a:r>
            <a:endParaRPr lang="en-US" sz="2400" b="0" dirty="0" smtClean="0">
              <a:solidFill>
                <a:srgbClr val="48806B"/>
              </a:solidFill>
              <a:cs typeface="Arial" charset="0"/>
            </a:endParaRPr>
          </a:p>
          <a:p>
            <a:pPr marL="0" lvl="0" indent="0" eaLnBrk="1" hangingPunct="1">
              <a:buClr>
                <a:schemeClr val="tx1"/>
              </a:buClr>
              <a:buNone/>
              <a:defRPr/>
            </a:pPr>
            <a:endParaRPr lang="en-US" sz="2400" b="0" dirty="0" smtClean="0">
              <a:solidFill>
                <a:srgbClr val="48806B"/>
              </a:solidFill>
              <a:cs typeface="Arial" charset="0"/>
            </a:endParaRPr>
          </a:p>
          <a:p>
            <a:pPr marL="457200" lvl="0" indent="-457200" eaLnBrk="1" hangingPunct="1">
              <a:buClr>
                <a:schemeClr val="tx1"/>
              </a:buClr>
              <a:buFont typeface="Wingdings" panose="05000000000000000000" pitchFamily="2" charset="2"/>
              <a:buChar char="§"/>
              <a:defRPr/>
            </a:pPr>
            <a:r>
              <a:rPr lang="en-US" sz="2400" b="0" dirty="0" smtClean="0">
                <a:solidFill>
                  <a:srgbClr val="48806B"/>
                </a:solidFill>
                <a:cs typeface="Arial" charset="0"/>
              </a:rPr>
              <a:t>Even small changes in your advertising can lead immediately to higher sales.</a:t>
            </a:r>
            <a:endParaRPr lang="en-US" sz="2400" b="0" dirty="0">
              <a:solidFill>
                <a:srgbClr val="48806B"/>
              </a:solidFill>
              <a:cs typeface="Arial" charset="0"/>
            </a:endParaRPr>
          </a:p>
          <a:p>
            <a:pPr marL="457200" lvl="0" indent="-457200" eaLnBrk="1" hangingPunct="1">
              <a:buClr>
                <a:srgbClr val="76C14D"/>
              </a:buClr>
              <a:buFont typeface="Wingdings" panose="05000000000000000000" pitchFamily="2" charset="2"/>
              <a:buChar char="§"/>
              <a:defRPr/>
            </a:pPr>
            <a:endParaRPr lang="en-US" b="0" dirty="0">
              <a:solidFill>
                <a:srgbClr val="48806B"/>
              </a:solidFill>
              <a:cs typeface="Arial" charset="0"/>
            </a:endParaRPr>
          </a:p>
          <a:p>
            <a:pPr eaLnBrk="1" hangingPunct="1">
              <a:buFont typeface="Wingdings" panose="05000000000000000000" pitchFamily="2" charset="2"/>
              <a:buChar char="§"/>
            </a:pPr>
            <a:endParaRPr lang="en-US" dirty="0" smtClean="0"/>
          </a:p>
        </p:txBody>
      </p:sp>
      <p:sp>
        <p:nvSpPr>
          <p:cNvPr id="15367" name="TextBox 6"/>
          <p:cNvSpPr txBox="1">
            <a:spLocks noChangeArrowheads="1"/>
          </p:cNvSpPr>
          <p:nvPr/>
        </p:nvSpPr>
        <p:spPr bwMode="auto">
          <a:xfrm>
            <a:off x="-76200" y="6627813"/>
            <a:ext cx="1981200" cy="230187"/>
          </a:xfrm>
          <a:prstGeom prst="rect">
            <a:avLst/>
          </a:prstGeom>
          <a:noFill/>
          <a:ln w="9525">
            <a:noFill/>
            <a:miter lim="800000"/>
            <a:headEnd/>
            <a:tailEnd/>
          </a:ln>
        </p:spPr>
        <p:txBody>
          <a:bodyPr>
            <a:spAutoFit/>
          </a:bodyPr>
          <a:lstStyle/>
          <a:p>
            <a:r>
              <a:rPr lang="en-US" sz="900"/>
              <a:t>© Career Partners, Inc.  2013</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emeE2">
  <a:themeElements>
    <a:clrScheme name="sample 1">
      <a:dk1>
        <a:srgbClr val="48806B"/>
      </a:dk1>
      <a:lt1>
        <a:srgbClr val="FFFFFF"/>
      </a:lt1>
      <a:dk2>
        <a:srgbClr val="77956D"/>
      </a:dk2>
      <a:lt2>
        <a:srgbClr val="C0C0C0"/>
      </a:lt2>
      <a:accent1>
        <a:srgbClr val="6BB9C3"/>
      </a:accent1>
      <a:accent2>
        <a:srgbClr val="E7BA15"/>
      </a:accent2>
      <a:accent3>
        <a:srgbClr val="FFFFFF"/>
      </a:accent3>
      <a:accent4>
        <a:srgbClr val="3C6C5A"/>
      </a:accent4>
      <a:accent5>
        <a:srgbClr val="BAD9DE"/>
      </a:accent5>
      <a:accent6>
        <a:srgbClr val="D1A812"/>
      </a:accent6>
      <a:hlink>
        <a:srgbClr val="76C14D"/>
      </a:hlink>
      <a:folHlink>
        <a:srgbClr val="B0C29C"/>
      </a:folHlink>
    </a:clrScheme>
    <a:fontScheme name="samp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le 1">
        <a:dk1>
          <a:srgbClr val="48806B"/>
        </a:dk1>
        <a:lt1>
          <a:srgbClr val="FFFFFF"/>
        </a:lt1>
        <a:dk2>
          <a:srgbClr val="77956D"/>
        </a:dk2>
        <a:lt2>
          <a:srgbClr val="C0C0C0"/>
        </a:lt2>
        <a:accent1>
          <a:srgbClr val="6BB9C3"/>
        </a:accent1>
        <a:accent2>
          <a:srgbClr val="E7BA15"/>
        </a:accent2>
        <a:accent3>
          <a:srgbClr val="FFFFFF"/>
        </a:accent3>
        <a:accent4>
          <a:srgbClr val="3C6C5A"/>
        </a:accent4>
        <a:accent5>
          <a:srgbClr val="BAD9DE"/>
        </a:accent5>
        <a:accent6>
          <a:srgbClr val="D1A812"/>
        </a:accent6>
        <a:hlink>
          <a:srgbClr val="76C14D"/>
        </a:hlink>
        <a:folHlink>
          <a:srgbClr val="B0C29C"/>
        </a:folHlink>
      </a:clrScheme>
      <a:clrMap bg1="lt1" tx1="dk1" bg2="lt2" tx2="dk2" accent1="accent1" accent2="accent2" accent3="accent3" accent4="accent4" accent5="accent5" accent6="accent6" hlink="hlink" folHlink="folHlink"/>
    </a:extraClrScheme>
    <a:extraClrScheme>
      <a:clrScheme name="sample 2">
        <a:dk1>
          <a:srgbClr val="5F5F5F"/>
        </a:dk1>
        <a:lt1>
          <a:srgbClr val="FFFFFF"/>
        </a:lt1>
        <a:dk2>
          <a:srgbClr val="8D8D8D"/>
        </a:dk2>
        <a:lt2>
          <a:srgbClr val="C0C0C0"/>
        </a:lt2>
        <a:accent1>
          <a:srgbClr val="8EC072"/>
        </a:accent1>
        <a:accent2>
          <a:srgbClr val="5DB8CD"/>
        </a:accent2>
        <a:accent3>
          <a:srgbClr val="FFFFFF"/>
        </a:accent3>
        <a:accent4>
          <a:srgbClr val="505050"/>
        </a:accent4>
        <a:accent5>
          <a:srgbClr val="C6DCBC"/>
        </a:accent5>
        <a:accent6>
          <a:srgbClr val="53A6BA"/>
        </a:accent6>
        <a:hlink>
          <a:srgbClr val="D68B40"/>
        </a:hlink>
        <a:folHlink>
          <a:srgbClr val="D5D179"/>
        </a:folHlink>
      </a:clrScheme>
      <a:clrMap bg1="lt1" tx1="dk1" bg2="lt2" tx2="dk2" accent1="accent1" accent2="accent2" accent3="accent3" accent4="accent4" accent5="accent5" accent6="accent6" hlink="hlink" folHlink="folHlink"/>
    </a:extraClrScheme>
    <a:extraClrScheme>
      <a:clrScheme name="sample 3">
        <a:dk1>
          <a:srgbClr val="003366"/>
        </a:dk1>
        <a:lt1>
          <a:srgbClr val="FFFFFF"/>
        </a:lt1>
        <a:dk2>
          <a:srgbClr val="5086C2"/>
        </a:dk2>
        <a:lt2>
          <a:srgbClr val="C0C0C0"/>
        </a:lt2>
        <a:accent1>
          <a:srgbClr val="DE8848"/>
        </a:accent1>
        <a:accent2>
          <a:srgbClr val="85BA54"/>
        </a:accent2>
        <a:accent3>
          <a:srgbClr val="FFFFFF"/>
        </a:accent3>
        <a:accent4>
          <a:srgbClr val="002A56"/>
        </a:accent4>
        <a:accent5>
          <a:srgbClr val="ECC3B1"/>
        </a:accent5>
        <a:accent6>
          <a:srgbClr val="78A84B"/>
        </a:accent6>
        <a:hlink>
          <a:srgbClr val="4C59D2"/>
        </a:hlink>
        <a:folHlink>
          <a:srgbClr val="A0B5C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ThemeE2</Template>
  <TotalTime>1033</TotalTime>
  <Words>1493</Words>
  <Application>Microsoft Office PowerPoint</Application>
  <PresentationFormat>On-screen Show (4:3)</PresentationFormat>
  <Paragraphs>175</Paragraphs>
  <Slides>17</Slides>
  <Notes>17</Notes>
  <HiddenSlides>0</HiddenSlides>
  <MMClips>1</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ThemeE2</vt:lpstr>
      <vt:lpstr>Marketing</vt:lpstr>
      <vt:lpstr>PowerPoint Presentation</vt:lpstr>
      <vt:lpstr>Marketing Plan</vt:lpstr>
      <vt:lpstr>    Successful Marketing Plan</vt:lpstr>
      <vt:lpstr>Competition Project</vt:lpstr>
      <vt:lpstr>    Successful Marketing Plan</vt:lpstr>
      <vt:lpstr>    Successful Marketing Plan</vt:lpstr>
      <vt:lpstr>Product</vt:lpstr>
      <vt:lpstr>Promotion</vt:lpstr>
      <vt:lpstr>Price</vt:lpstr>
      <vt:lpstr>Place</vt:lpstr>
      <vt:lpstr>People</vt:lpstr>
      <vt:lpstr>Who are your customers</vt:lpstr>
      <vt:lpstr>The Customer Experience</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Marketing</dc:title>
  <dc:creator>Renee Johannesen</dc:creator>
  <cp:lastModifiedBy>bmi</cp:lastModifiedBy>
  <cp:revision>175</cp:revision>
  <cp:lastPrinted>2016-01-08T15:44:14Z</cp:lastPrinted>
  <dcterms:created xsi:type="dcterms:W3CDTF">2013-01-06T23:26:35Z</dcterms:created>
  <dcterms:modified xsi:type="dcterms:W3CDTF">2016-01-11T13:10:29Z</dcterms:modified>
</cp:coreProperties>
</file>